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1"/>
    <p:sldMasterId id="2147483745" r:id="rId2"/>
  </p:sldMasterIdLst>
  <p:notesMasterIdLst>
    <p:notesMasterId r:id="rId24"/>
  </p:notesMasterIdLst>
  <p:sldIdLst>
    <p:sldId id="256" r:id="rId3"/>
    <p:sldId id="257" r:id="rId4"/>
    <p:sldId id="264" r:id="rId5"/>
    <p:sldId id="266" r:id="rId6"/>
    <p:sldId id="258" r:id="rId7"/>
    <p:sldId id="262" r:id="rId8"/>
    <p:sldId id="263" r:id="rId9"/>
    <p:sldId id="261" r:id="rId10"/>
    <p:sldId id="259" r:id="rId11"/>
    <p:sldId id="265" r:id="rId12"/>
    <p:sldId id="267" r:id="rId13"/>
    <p:sldId id="260" r:id="rId14"/>
    <p:sldId id="268" r:id="rId15"/>
    <p:sldId id="281" r:id="rId16"/>
    <p:sldId id="275" r:id="rId17"/>
    <p:sldId id="282" r:id="rId18"/>
    <p:sldId id="283" r:id="rId19"/>
    <p:sldId id="284" r:id="rId20"/>
    <p:sldId id="285" r:id="rId21"/>
    <p:sldId id="278"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97" d="100"/>
          <a:sy n="97" d="100"/>
        </p:scale>
        <p:origin x="-90" y="-108"/>
      </p:cViewPr>
      <p:guideLst>
        <p:guide orient="horz" pos="2160"/>
        <p:guide pos="3840"/>
      </p:guideLst>
    </p:cSldViewPr>
  </p:slideViewPr>
  <p:notesTextViewPr>
    <p:cViewPr>
      <p:scale>
        <a:sx n="1" d="1"/>
        <a:sy n="1" d="1"/>
      </p:scale>
      <p:origin x="0" y="0"/>
    </p:cViewPr>
  </p:notesTextViewPr>
  <p:notesViewPr>
    <p:cSldViewPr snapToGrid="0">
      <p:cViewPr varScale="1">
        <p:scale>
          <a:sx n="74" d="100"/>
          <a:sy n="74"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0CA9AC-A714-4939-81B3-0AD58BE26B27}" type="datetimeFigureOut">
              <a:rPr lang="en-US" smtClean="0"/>
              <a:t>10/22/2017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274AB7-1CF8-462F-B707-05BF1670A587}" type="slidenum">
              <a:rPr lang="en-US" smtClean="0"/>
              <a:t>‹#›</a:t>
            </a:fld>
            <a:endParaRPr lang="en-US"/>
          </a:p>
        </p:txBody>
      </p:sp>
    </p:spTree>
    <p:extLst>
      <p:ext uri="{BB962C8B-B14F-4D97-AF65-F5344CB8AC3E}">
        <p14:creationId xmlns:p14="http://schemas.microsoft.com/office/powerpoint/2010/main" val="2856943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1</a:t>
            </a:fld>
            <a:endParaRPr lang="en-US"/>
          </a:p>
        </p:txBody>
      </p:sp>
    </p:spTree>
    <p:extLst>
      <p:ext uri="{BB962C8B-B14F-4D97-AF65-F5344CB8AC3E}">
        <p14:creationId xmlns:p14="http://schemas.microsoft.com/office/powerpoint/2010/main" val="83384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10</a:t>
            </a:fld>
            <a:endParaRPr lang="en-US"/>
          </a:p>
        </p:txBody>
      </p:sp>
    </p:spTree>
    <p:extLst>
      <p:ext uri="{BB962C8B-B14F-4D97-AF65-F5344CB8AC3E}">
        <p14:creationId xmlns:p14="http://schemas.microsoft.com/office/powerpoint/2010/main" val="2212353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11</a:t>
            </a:fld>
            <a:endParaRPr lang="en-US"/>
          </a:p>
        </p:txBody>
      </p:sp>
    </p:spTree>
    <p:extLst>
      <p:ext uri="{BB962C8B-B14F-4D97-AF65-F5344CB8AC3E}">
        <p14:creationId xmlns:p14="http://schemas.microsoft.com/office/powerpoint/2010/main" val="1731749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12</a:t>
            </a:fld>
            <a:endParaRPr lang="en-US"/>
          </a:p>
        </p:txBody>
      </p:sp>
    </p:spTree>
    <p:extLst>
      <p:ext uri="{BB962C8B-B14F-4D97-AF65-F5344CB8AC3E}">
        <p14:creationId xmlns:p14="http://schemas.microsoft.com/office/powerpoint/2010/main" val="621880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13</a:t>
            </a:fld>
            <a:endParaRPr lang="en-US"/>
          </a:p>
        </p:txBody>
      </p:sp>
    </p:spTree>
    <p:extLst>
      <p:ext uri="{BB962C8B-B14F-4D97-AF65-F5344CB8AC3E}">
        <p14:creationId xmlns:p14="http://schemas.microsoft.com/office/powerpoint/2010/main" val="2792912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09B1D2DA-A9CA-4962-B610-6E23697376DC}"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3767643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a:xfrm>
            <a:off x="685800" y="4343400"/>
            <a:ext cx="5486400" cy="411480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09B1D2DA-A9CA-4962-B610-6E23697376DC}" type="slidenum">
              <a:rPr lang="en-US" smtClean="0"/>
              <a:t>20</a:t>
            </a:fld>
            <a:endParaRPr lang="en-US"/>
          </a:p>
        </p:txBody>
      </p:sp>
    </p:spTree>
    <p:extLst>
      <p:ext uri="{BB962C8B-B14F-4D97-AF65-F5344CB8AC3E}">
        <p14:creationId xmlns:p14="http://schemas.microsoft.com/office/powerpoint/2010/main" val="2154647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21</a:t>
            </a:fld>
            <a:endParaRPr lang="en-US"/>
          </a:p>
        </p:txBody>
      </p:sp>
    </p:spTree>
    <p:extLst>
      <p:ext uri="{BB962C8B-B14F-4D97-AF65-F5344CB8AC3E}">
        <p14:creationId xmlns:p14="http://schemas.microsoft.com/office/powerpoint/2010/main" val="50417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2</a:t>
            </a:fld>
            <a:endParaRPr lang="en-US"/>
          </a:p>
        </p:txBody>
      </p:sp>
    </p:spTree>
    <p:extLst>
      <p:ext uri="{BB962C8B-B14F-4D97-AF65-F5344CB8AC3E}">
        <p14:creationId xmlns:p14="http://schemas.microsoft.com/office/powerpoint/2010/main" val="1131157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3</a:t>
            </a:fld>
            <a:endParaRPr lang="en-US"/>
          </a:p>
        </p:txBody>
      </p:sp>
    </p:spTree>
    <p:extLst>
      <p:ext uri="{BB962C8B-B14F-4D97-AF65-F5344CB8AC3E}">
        <p14:creationId xmlns:p14="http://schemas.microsoft.com/office/powerpoint/2010/main" val="3322497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4</a:t>
            </a:fld>
            <a:endParaRPr lang="en-US"/>
          </a:p>
        </p:txBody>
      </p:sp>
    </p:spTree>
    <p:extLst>
      <p:ext uri="{BB962C8B-B14F-4D97-AF65-F5344CB8AC3E}">
        <p14:creationId xmlns:p14="http://schemas.microsoft.com/office/powerpoint/2010/main" val="854445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5</a:t>
            </a:fld>
            <a:endParaRPr lang="en-US"/>
          </a:p>
        </p:txBody>
      </p:sp>
    </p:spTree>
    <p:extLst>
      <p:ext uri="{BB962C8B-B14F-4D97-AF65-F5344CB8AC3E}">
        <p14:creationId xmlns:p14="http://schemas.microsoft.com/office/powerpoint/2010/main" val="1922960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6</a:t>
            </a:fld>
            <a:endParaRPr lang="en-US"/>
          </a:p>
        </p:txBody>
      </p:sp>
    </p:spTree>
    <p:extLst>
      <p:ext uri="{BB962C8B-B14F-4D97-AF65-F5344CB8AC3E}">
        <p14:creationId xmlns:p14="http://schemas.microsoft.com/office/powerpoint/2010/main" val="4263851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7</a:t>
            </a:fld>
            <a:endParaRPr lang="en-US"/>
          </a:p>
        </p:txBody>
      </p:sp>
    </p:spTree>
    <p:extLst>
      <p:ext uri="{BB962C8B-B14F-4D97-AF65-F5344CB8AC3E}">
        <p14:creationId xmlns:p14="http://schemas.microsoft.com/office/powerpoint/2010/main" val="2781541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8</a:t>
            </a:fld>
            <a:endParaRPr lang="en-US"/>
          </a:p>
        </p:txBody>
      </p:sp>
    </p:spTree>
    <p:extLst>
      <p:ext uri="{BB962C8B-B14F-4D97-AF65-F5344CB8AC3E}">
        <p14:creationId xmlns:p14="http://schemas.microsoft.com/office/powerpoint/2010/main" val="566140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274AB7-1CF8-462F-B707-05BF1670A587}" type="slidenum">
              <a:rPr lang="en-US" smtClean="0"/>
              <a:t>9</a:t>
            </a:fld>
            <a:endParaRPr lang="en-US"/>
          </a:p>
        </p:txBody>
      </p:sp>
    </p:spTree>
    <p:extLst>
      <p:ext uri="{BB962C8B-B14F-4D97-AF65-F5344CB8AC3E}">
        <p14:creationId xmlns:p14="http://schemas.microsoft.com/office/powerpoint/2010/main" val="1801758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492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1888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051021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6986" indent="0" algn="ctr">
              <a:buNone/>
              <a:defRPr>
                <a:solidFill>
                  <a:schemeClr val="tx1">
                    <a:tint val="75000"/>
                  </a:schemeClr>
                </a:solidFill>
              </a:defRPr>
            </a:lvl2pPr>
            <a:lvl3pPr marL="913972" indent="0" algn="ctr">
              <a:buNone/>
              <a:defRPr>
                <a:solidFill>
                  <a:schemeClr val="tx1">
                    <a:tint val="75000"/>
                  </a:schemeClr>
                </a:solidFill>
              </a:defRPr>
            </a:lvl3pPr>
            <a:lvl4pPr marL="1370959" indent="0" algn="ctr">
              <a:buNone/>
              <a:defRPr>
                <a:solidFill>
                  <a:schemeClr val="tx1">
                    <a:tint val="75000"/>
                  </a:schemeClr>
                </a:solidFill>
              </a:defRPr>
            </a:lvl4pPr>
            <a:lvl5pPr marL="1827945" indent="0" algn="ctr">
              <a:buNone/>
              <a:defRPr>
                <a:solidFill>
                  <a:schemeClr val="tx1">
                    <a:tint val="75000"/>
                  </a:schemeClr>
                </a:solidFill>
              </a:defRPr>
            </a:lvl5pPr>
            <a:lvl6pPr marL="2284932" indent="0" algn="ctr">
              <a:buNone/>
              <a:defRPr>
                <a:solidFill>
                  <a:schemeClr val="tx1">
                    <a:tint val="75000"/>
                  </a:schemeClr>
                </a:solidFill>
              </a:defRPr>
            </a:lvl6pPr>
            <a:lvl7pPr marL="2741916" indent="0" algn="ctr">
              <a:buNone/>
              <a:defRPr>
                <a:solidFill>
                  <a:schemeClr val="tx1">
                    <a:tint val="75000"/>
                  </a:schemeClr>
                </a:solidFill>
              </a:defRPr>
            </a:lvl7pPr>
            <a:lvl8pPr marL="3198904" indent="0" algn="ctr">
              <a:buNone/>
              <a:defRPr>
                <a:solidFill>
                  <a:schemeClr val="tx1">
                    <a:tint val="75000"/>
                  </a:schemeClr>
                </a:solidFill>
              </a:defRPr>
            </a:lvl8pPr>
            <a:lvl9pPr marL="365588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972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2109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6986" indent="0">
              <a:buNone/>
              <a:defRPr sz="1800">
                <a:solidFill>
                  <a:schemeClr val="tx1">
                    <a:tint val="75000"/>
                  </a:schemeClr>
                </a:solidFill>
              </a:defRPr>
            </a:lvl2pPr>
            <a:lvl3pPr marL="913972" indent="0">
              <a:buNone/>
              <a:defRPr sz="1600">
                <a:solidFill>
                  <a:schemeClr val="tx1">
                    <a:tint val="75000"/>
                  </a:schemeClr>
                </a:solidFill>
              </a:defRPr>
            </a:lvl3pPr>
            <a:lvl4pPr marL="1370959" indent="0">
              <a:buNone/>
              <a:defRPr sz="1400">
                <a:solidFill>
                  <a:schemeClr val="tx1">
                    <a:tint val="75000"/>
                  </a:schemeClr>
                </a:solidFill>
              </a:defRPr>
            </a:lvl4pPr>
            <a:lvl5pPr marL="1827945" indent="0">
              <a:buNone/>
              <a:defRPr sz="1400">
                <a:solidFill>
                  <a:schemeClr val="tx1">
                    <a:tint val="75000"/>
                  </a:schemeClr>
                </a:solidFill>
              </a:defRPr>
            </a:lvl5pPr>
            <a:lvl6pPr marL="2284932" indent="0">
              <a:buNone/>
              <a:defRPr sz="1400">
                <a:solidFill>
                  <a:schemeClr val="tx1">
                    <a:tint val="75000"/>
                  </a:schemeClr>
                </a:solidFill>
              </a:defRPr>
            </a:lvl6pPr>
            <a:lvl7pPr marL="2741916" indent="0">
              <a:buNone/>
              <a:defRPr sz="1400">
                <a:solidFill>
                  <a:schemeClr val="tx1">
                    <a:tint val="75000"/>
                  </a:schemeClr>
                </a:solidFill>
              </a:defRPr>
            </a:lvl7pPr>
            <a:lvl8pPr marL="3198904" indent="0">
              <a:buNone/>
              <a:defRPr sz="1400">
                <a:solidFill>
                  <a:schemeClr val="tx1">
                    <a:tint val="75000"/>
                  </a:schemeClr>
                </a:solidFill>
              </a:defRPr>
            </a:lvl8pPr>
            <a:lvl9pPr marL="365588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9168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273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4" y="1535113"/>
            <a:ext cx="5386917" cy="639762"/>
          </a:xfrm>
        </p:spPr>
        <p:txBody>
          <a:bodyPr anchor="b"/>
          <a:lstStyle>
            <a:lvl1pPr marL="0" indent="0">
              <a:buNone/>
              <a:defRPr sz="2400" b="1"/>
            </a:lvl1pPr>
            <a:lvl2pPr marL="456986" indent="0">
              <a:buNone/>
              <a:defRPr sz="2000" b="1"/>
            </a:lvl2pPr>
            <a:lvl3pPr marL="913972" indent="0">
              <a:buNone/>
              <a:defRPr sz="1800" b="1"/>
            </a:lvl3pPr>
            <a:lvl4pPr marL="1370959" indent="0">
              <a:buNone/>
              <a:defRPr sz="1600" b="1"/>
            </a:lvl4pPr>
            <a:lvl5pPr marL="1827945" indent="0">
              <a:buNone/>
              <a:defRPr sz="1600" b="1"/>
            </a:lvl5pPr>
            <a:lvl6pPr marL="2284932" indent="0">
              <a:buNone/>
              <a:defRPr sz="1600" b="1"/>
            </a:lvl6pPr>
            <a:lvl7pPr marL="2741916" indent="0">
              <a:buNone/>
              <a:defRPr sz="1600" b="1"/>
            </a:lvl7pPr>
            <a:lvl8pPr marL="3198904" indent="0">
              <a:buNone/>
              <a:defRPr sz="1600" b="1"/>
            </a:lvl8pPr>
            <a:lvl9pPr marL="365588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4"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7" y="1535113"/>
            <a:ext cx="5389033" cy="639762"/>
          </a:xfrm>
        </p:spPr>
        <p:txBody>
          <a:bodyPr anchor="b"/>
          <a:lstStyle>
            <a:lvl1pPr marL="0" indent="0">
              <a:buNone/>
              <a:defRPr sz="2400" b="1"/>
            </a:lvl1pPr>
            <a:lvl2pPr marL="456986" indent="0">
              <a:buNone/>
              <a:defRPr sz="2000" b="1"/>
            </a:lvl2pPr>
            <a:lvl3pPr marL="913972" indent="0">
              <a:buNone/>
              <a:defRPr sz="1800" b="1"/>
            </a:lvl3pPr>
            <a:lvl4pPr marL="1370959" indent="0">
              <a:buNone/>
              <a:defRPr sz="1600" b="1"/>
            </a:lvl4pPr>
            <a:lvl5pPr marL="1827945" indent="0">
              <a:buNone/>
              <a:defRPr sz="1600" b="1"/>
            </a:lvl5pPr>
            <a:lvl6pPr marL="2284932" indent="0">
              <a:buNone/>
              <a:defRPr sz="1600" b="1"/>
            </a:lvl6pPr>
            <a:lvl7pPr marL="2741916" indent="0">
              <a:buNone/>
              <a:defRPr sz="1600" b="1"/>
            </a:lvl7pPr>
            <a:lvl8pPr marL="3198904" indent="0">
              <a:buNone/>
              <a:defRPr sz="1600" b="1"/>
            </a:lvl8pPr>
            <a:lvl9pPr marL="365588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34823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30809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05432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7"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7" y="1435103"/>
            <a:ext cx="4011084" cy="4691063"/>
          </a:xfrm>
        </p:spPr>
        <p:txBody>
          <a:bodyPr/>
          <a:lstStyle>
            <a:lvl1pPr marL="0" indent="0">
              <a:buNone/>
              <a:defRPr sz="1400"/>
            </a:lvl1pPr>
            <a:lvl2pPr marL="456986" indent="0">
              <a:buNone/>
              <a:defRPr sz="1200"/>
            </a:lvl2pPr>
            <a:lvl3pPr marL="913972" indent="0">
              <a:buNone/>
              <a:defRPr sz="1000"/>
            </a:lvl3pPr>
            <a:lvl4pPr marL="1370959" indent="0">
              <a:buNone/>
              <a:defRPr sz="900"/>
            </a:lvl4pPr>
            <a:lvl5pPr marL="1827945" indent="0">
              <a:buNone/>
              <a:defRPr sz="900"/>
            </a:lvl5pPr>
            <a:lvl6pPr marL="2284932" indent="0">
              <a:buNone/>
              <a:defRPr sz="900"/>
            </a:lvl6pPr>
            <a:lvl7pPr marL="2741916" indent="0">
              <a:buNone/>
              <a:defRPr sz="900"/>
            </a:lvl7pPr>
            <a:lvl8pPr marL="3198904" indent="0">
              <a:buNone/>
              <a:defRPr sz="900"/>
            </a:lvl8pPr>
            <a:lvl9pPr marL="365588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010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08147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6986" indent="0">
              <a:buNone/>
              <a:defRPr sz="2800"/>
            </a:lvl2pPr>
            <a:lvl3pPr marL="913972" indent="0">
              <a:buNone/>
              <a:defRPr sz="2400"/>
            </a:lvl3pPr>
            <a:lvl4pPr marL="1370959" indent="0">
              <a:buNone/>
              <a:defRPr sz="2000"/>
            </a:lvl4pPr>
            <a:lvl5pPr marL="1827945" indent="0">
              <a:buNone/>
              <a:defRPr sz="2000"/>
            </a:lvl5pPr>
            <a:lvl6pPr marL="2284932" indent="0">
              <a:buNone/>
              <a:defRPr sz="2000"/>
            </a:lvl6pPr>
            <a:lvl7pPr marL="2741916" indent="0">
              <a:buNone/>
              <a:defRPr sz="2000"/>
            </a:lvl7pPr>
            <a:lvl8pPr marL="3198904" indent="0">
              <a:buNone/>
              <a:defRPr sz="2000"/>
            </a:lvl8pPr>
            <a:lvl9pPr marL="3655888"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6986" indent="0">
              <a:buNone/>
              <a:defRPr sz="1200"/>
            </a:lvl2pPr>
            <a:lvl3pPr marL="913972" indent="0">
              <a:buNone/>
              <a:defRPr sz="1000"/>
            </a:lvl3pPr>
            <a:lvl4pPr marL="1370959" indent="0">
              <a:buNone/>
              <a:defRPr sz="900"/>
            </a:lvl4pPr>
            <a:lvl5pPr marL="1827945" indent="0">
              <a:buNone/>
              <a:defRPr sz="900"/>
            </a:lvl5pPr>
            <a:lvl6pPr marL="2284932" indent="0">
              <a:buNone/>
              <a:defRPr sz="900"/>
            </a:lvl6pPr>
            <a:lvl7pPr marL="2741916" indent="0">
              <a:buNone/>
              <a:defRPr sz="900"/>
            </a:lvl7pPr>
            <a:lvl8pPr marL="3198904" indent="0">
              <a:buNone/>
              <a:defRPr sz="900"/>
            </a:lvl8pPr>
            <a:lvl9pPr marL="3655888"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4901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4437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5"/>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5"/>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74595A-B7A3-6B4E-B984-0D9B971D73EB}" type="datetimeFigureOut">
              <a:rPr lang="en-US" smtClean="0">
                <a:solidFill>
                  <a:prstClr val="black">
                    <a:tint val="75000"/>
                  </a:prstClr>
                </a:solidFill>
              </a:rPr>
              <a:pPr/>
              <a:t>10/22/2017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518C4A-9CCE-6749-ADDF-0FA6E36AD6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191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10/22/2017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347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211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10/22/2017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5382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10/22/2017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40960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80"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20"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6E91E96-98B0-4413-9547-46F3504108EF}" type="datetimeFigureOut">
              <a:rPr lang="en-US" smtClean="0"/>
              <a:t>10/22/2017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756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21"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5" y="6459791"/>
            <a:ext cx="2618511" cy="365125"/>
          </a:xfrm>
        </p:spPr>
        <p:txBody>
          <a:bodyPr/>
          <a:lstStyle>
            <a:lvl1pPr algn="l">
              <a:defRPr/>
            </a:lvl1pPr>
          </a:lstStyle>
          <a:p>
            <a:fld id="{05C68B11-C5A8-448C-8CE9-B1A273C79CFC}" type="datetimeFigureOut">
              <a:rPr lang="en-US" smtClean="0"/>
              <a:t>10/22/2017</a:t>
            </a:fld>
            <a:endParaRPr lang="en-US" dirty="0"/>
          </a:p>
        </p:txBody>
      </p:sp>
      <p:sp>
        <p:nvSpPr>
          <p:cNvPr id="6" name="Footer Placeholder 5"/>
          <p:cNvSpPr>
            <a:spLocks noGrp="1"/>
          </p:cNvSpPr>
          <p:nvPr>
            <p:ph type="ftr" sz="quarter" idx="11"/>
          </p:nvPr>
        </p:nvSpPr>
        <p:spPr>
          <a:xfrm>
            <a:off x="4800600" y="6459791"/>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11583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4"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0"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0"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10/22/2017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1457633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0"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7"/>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5" y="6459791"/>
            <a:ext cx="2472271" cy="365125"/>
          </a:xfrm>
          <a:prstGeom prst="rect">
            <a:avLst/>
          </a:prstGeom>
        </p:spPr>
        <p:txBody>
          <a:bodyPr vert="horz" lIns="91440" tIns="45720" rIns="91440" bIns="45720" rtlCol="0" anchor="ctr"/>
          <a:lstStyle>
            <a:lvl1pPr algn="l">
              <a:defRPr sz="900">
                <a:solidFill>
                  <a:srgbClr val="FFFFFF"/>
                </a:solidFill>
              </a:defRPr>
            </a:lvl1pPr>
          </a:lstStyle>
          <a:p>
            <a:fld id="{90298CD5-6C1E-4009-B41F-6DF62E31D3BE}" type="datetimeFigureOut">
              <a:rPr lang="en-US" smtClean="0"/>
              <a:pPr/>
              <a:t>10/22/2017</a:t>
            </a:fld>
            <a:endParaRPr lang="en-US" dirty="0"/>
          </a:p>
        </p:txBody>
      </p:sp>
      <p:sp>
        <p:nvSpPr>
          <p:cNvPr id="5" name="Footer Placeholder 4"/>
          <p:cNvSpPr>
            <a:spLocks noGrp="1"/>
          </p:cNvSpPr>
          <p:nvPr>
            <p:ph type="ftr" sz="quarter" idx="3"/>
          </p:nvPr>
        </p:nvSpPr>
        <p:spPr>
          <a:xfrm>
            <a:off x="3686187" y="6459791"/>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62" y="6459791"/>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9136108"/>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397" tIns="45698" rIns="91397" bIns="4569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397" tIns="45698" rIns="91397" bIns="4569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397" tIns="45698" rIns="91397" bIns="45698" rtlCol="0" anchor="ctr"/>
          <a:lstStyle>
            <a:lvl1pPr algn="l">
              <a:defRPr sz="1200">
                <a:solidFill>
                  <a:schemeClr val="tx1">
                    <a:tint val="75000"/>
                  </a:schemeClr>
                </a:solidFill>
              </a:defRPr>
            </a:lvl1pPr>
          </a:lstStyle>
          <a:p>
            <a:pPr defTabSz="456986"/>
            <a:fld id="{C874595A-B7A3-6B4E-B984-0D9B971D73EB}" type="datetimeFigureOut">
              <a:rPr lang="en-US" smtClean="0">
                <a:solidFill>
                  <a:prstClr val="black">
                    <a:tint val="75000"/>
                  </a:prstClr>
                </a:solidFill>
              </a:rPr>
              <a:pPr defTabSz="456986"/>
              <a:t>10/22/2017</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397" tIns="45698" rIns="91397" bIns="45698" rtlCol="0" anchor="ctr"/>
          <a:lstStyle>
            <a:lvl1pPr algn="ctr">
              <a:defRPr sz="1200">
                <a:solidFill>
                  <a:schemeClr val="tx1">
                    <a:tint val="75000"/>
                  </a:schemeClr>
                </a:solidFill>
              </a:defRPr>
            </a:lvl1pPr>
          </a:lstStyle>
          <a:p>
            <a:pPr defTabSz="456986"/>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397" tIns="45698" rIns="91397" bIns="45698" rtlCol="0" anchor="ctr"/>
          <a:lstStyle>
            <a:lvl1pPr algn="r">
              <a:defRPr sz="1200">
                <a:solidFill>
                  <a:schemeClr val="tx1">
                    <a:tint val="75000"/>
                  </a:schemeClr>
                </a:solidFill>
              </a:defRPr>
            </a:lvl1pPr>
          </a:lstStyle>
          <a:p>
            <a:pPr defTabSz="456986"/>
            <a:fld id="{FB518C4A-9CCE-6749-ADDF-0FA6E36AD693}" type="slidenum">
              <a:rPr lang="en-US" smtClean="0">
                <a:solidFill>
                  <a:prstClr val="black">
                    <a:tint val="75000"/>
                  </a:prstClr>
                </a:solidFill>
              </a:rPr>
              <a:pPr defTabSz="456986"/>
              <a:t>‹#›</a:t>
            </a:fld>
            <a:endParaRPr lang="en-US">
              <a:solidFill>
                <a:prstClr val="black">
                  <a:tint val="75000"/>
                </a:prstClr>
              </a:solidFill>
            </a:endParaRPr>
          </a:p>
        </p:txBody>
      </p:sp>
    </p:spTree>
    <p:extLst>
      <p:ext uri="{BB962C8B-B14F-4D97-AF65-F5344CB8AC3E}">
        <p14:creationId xmlns:p14="http://schemas.microsoft.com/office/powerpoint/2010/main" val="251983770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ctr" defTabSz="456986" rtl="0" eaLnBrk="1" latinLnBrk="0" hangingPunct="1">
        <a:spcBef>
          <a:spcPct val="0"/>
        </a:spcBef>
        <a:buNone/>
        <a:defRPr sz="4400" kern="1200">
          <a:solidFill>
            <a:schemeClr val="tx1"/>
          </a:solidFill>
          <a:latin typeface="+mj-lt"/>
          <a:ea typeface="+mj-ea"/>
          <a:cs typeface="+mj-cs"/>
        </a:defRPr>
      </a:lvl1pPr>
    </p:titleStyle>
    <p:bodyStyle>
      <a:lvl1pPr marL="342739" indent="-342739" algn="l" defTabSz="456986" rtl="0" eaLnBrk="1" latinLnBrk="0" hangingPunct="1">
        <a:spcBef>
          <a:spcPct val="20000"/>
        </a:spcBef>
        <a:buFont typeface="Arial"/>
        <a:buChar char="•"/>
        <a:defRPr sz="3200" kern="1200">
          <a:solidFill>
            <a:schemeClr val="tx1"/>
          </a:solidFill>
          <a:latin typeface="+mn-lt"/>
          <a:ea typeface="+mn-ea"/>
          <a:cs typeface="+mn-cs"/>
        </a:defRPr>
      </a:lvl1pPr>
      <a:lvl2pPr marL="742602" indent="-285616" algn="l" defTabSz="456986" rtl="0" eaLnBrk="1" latinLnBrk="0" hangingPunct="1">
        <a:spcBef>
          <a:spcPct val="20000"/>
        </a:spcBef>
        <a:buFont typeface="Arial"/>
        <a:buChar char="–"/>
        <a:defRPr sz="2800" kern="1200">
          <a:solidFill>
            <a:schemeClr val="tx1"/>
          </a:solidFill>
          <a:latin typeface="+mn-lt"/>
          <a:ea typeface="+mn-ea"/>
          <a:cs typeface="+mn-cs"/>
        </a:defRPr>
      </a:lvl2pPr>
      <a:lvl3pPr marL="1142466" indent="-228492" algn="l" defTabSz="456986" rtl="0" eaLnBrk="1" latinLnBrk="0" hangingPunct="1">
        <a:spcBef>
          <a:spcPct val="20000"/>
        </a:spcBef>
        <a:buFont typeface="Arial"/>
        <a:buChar char="•"/>
        <a:defRPr sz="2400" kern="1200">
          <a:solidFill>
            <a:schemeClr val="tx1"/>
          </a:solidFill>
          <a:latin typeface="+mn-lt"/>
          <a:ea typeface="+mn-ea"/>
          <a:cs typeface="+mn-cs"/>
        </a:defRPr>
      </a:lvl3pPr>
      <a:lvl4pPr marL="1599451" indent="-228492" algn="l" defTabSz="456986" rtl="0" eaLnBrk="1" latinLnBrk="0" hangingPunct="1">
        <a:spcBef>
          <a:spcPct val="20000"/>
        </a:spcBef>
        <a:buFont typeface="Arial"/>
        <a:buChar char="–"/>
        <a:defRPr sz="2000" kern="1200">
          <a:solidFill>
            <a:schemeClr val="tx1"/>
          </a:solidFill>
          <a:latin typeface="+mn-lt"/>
          <a:ea typeface="+mn-ea"/>
          <a:cs typeface="+mn-cs"/>
        </a:defRPr>
      </a:lvl4pPr>
      <a:lvl5pPr marL="2056438" indent="-228492" algn="l" defTabSz="456986" rtl="0" eaLnBrk="1" latinLnBrk="0" hangingPunct="1">
        <a:spcBef>
          <a:spcPct val="20000"/>
        </a:spcBef>
        <a:buFont typeface="Arial"/>
        <a:buChar char="»"/>
        <a:defRPr sz="2000" kern="1200">
          <a:solidFill>
            <a:schemeClr val="tx1"/>
          </a:solidFill>
          <a:latin typeface="+mn-lt"/>
          <a:ea typeface="+mn-ea"/>
          <a:cs typeface="+mn-cs"/>
        </a:defRPr>
      </a:lvl5pPr>
      <a:lvl6pPr marL="2513424" indent="-228492" algn="l" defTabSz="456986" rtl="0" eaLnBrk="1" latinLnBrk="0" hangingPunct="1">
        <a:spcBef>
          <a:spcPct val="20000"/>
        </a:spcBef>
        <a:buFont typeface="Arial"/>
        <a:buChar char="•"/>
        <a:defRPr sz="2000" kern="1200">
          <a:solidFill>
            <a:schemeClr val="tx1"/>
          </a:solidFill>
          <a:latin typeface="+mn-lt"/>
          <a:ea typeface="+mn-ea"/>
          <a:cs typeface="+mn-cs"/>
        </a:defRPr>
      </a:lvl6pPr>
      <a:lvl7pPr marL="2970411" indent="-228492" algn="l" defTabSz="456986" rtl="0" eaLnBrk="1" latinLnBrk="0" hangingPunct="1">
        <a:spcBef>
          <a:spcPct val="20000"/>
        </a:spcBef>
        <a:buFont typeface="Arial"/>
        <a:buChar char="•"/>
        <a:defRPr sz="2000" kern="1200">
          <a:solidFill>
            <a:schemeClr val="tx1"/>
          </a:solidFill>
          <a:latin typeface="+mn-lt"/>
          <a:ea typeface="+mn-ea"/>
          <a:cs typeface="+mn-cs"/>
        </a:defRPr>
      </a:lvl7pPr>
      <a:lvl8pPr marL="3427396" indent="-228492" algn="l" defTabSz="456986" rtl="0" eaLnBrk="1" latinLnBrk="0" hangingPunct="1">
        <a:spcBef>
          <a:spcPct val="20000"/>
        </a:spcBef>
        <a:buFont typeface="Arial"/>
        <a:buChar char="•"/>
        <a:defRPr sz="2000" kern="1200">
          <a:solidFill>
            <a:schemeClr val="tx1"/>
          </a:solidFill>
          <a:latin typeface="+mn-lt"/>
          <a:ea typeface="+mn-ea"/>
          <a:cs typeface="+mn-cs"/>
        </a:defRPr>
      </a:lvl8pPr>
      <a:lvl9pPr marL="3884382" indent="-228492" algn="l" defTabSz="45698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6986" rtl="0" eaLnBrk="1" latinLnBrk="0" hangingPunct="1">
        <a:defRPr sz="1800" kern="1200">
          <a:solidFill>
            <a:schemeClr val="tx1"/>
          </a:solidFill>
          <a:latin typeface="+mn-lt"/>
          <a:ea typeface="+mn-ea"/>
          <a:cs typeface="+mn-cs"/>
        </a:defRPr>
      </a:lvl1pPr>
      <a:lvl2pPr marL="456986" algn="l" defTabSz="456986" rtl="0" eaLnBrk="1" latinLnBrk="0" hangingPunct="1">
        <a:defRPr sz="1800" kern="1200">
          <a:solidFill>
            <a:schemeClr val="tx1"/>
          </a:solidFill>
          <a:latin typeface="+mn-lt"/>
          <a:ea typeface="+mn-ea"/>
          <a:cs typeface="+mn-cs"/>
        </a:defRPr>
      </a:lvl2pPr>
      <a:lvl3pPr marL="913972" algn="l" defTabSz="456986" rtl="0" eaLnBrk="1" latinLnBrk="0" hangingPunct="1">
        <a:defRPr sz="1800" kern="1200">
          <a:solidFill>
            <a:schemeClr val="tx1"/>
          </a:solidFill>
          <a:latin typeface="+mn-lt"/>
          <a:ea typeface="+mn-ea"/>
          <a:cs typeface="+mn-cs"/>
        </a:defRPr>
      </a:lvl3pPr>
      <a:lvl4pPr marL="1370959" algn="l" defTabSz="456986" rtl="0" eaLnBrk="1" latinLnBrk="0" hangingPunct="1">
        <a:defRPr sz="1800" kern="1200">
          <a:solidFill>
            <a:schemeClr val="tx1"/>
          </a:solidFill>
          <a:latin typeface="+mn-lt"/>
          <a:ea typeface="+mn-ea"/>
          <a:cs typeface="+mn-cs"/>
        </a:defRPr>
      </a:lvl4pPr>
      <a:lvl5pPr marL="1827945" algn="l" defTabSz="456986" rtl="0" eaLnBrk="1" latinLnBrk="0" hangingPunct="1">
        <a:defRPr sz="1800" kern="1200">
          <a:solidFill>
            <a:schemeClr val="tx1"/>
          </a:solidFill>
          <a:latin typeface="+mn-lt"/>
          <a:ea typeface="+mn-ea"/>
          <a:cs typeface="+mn-cs"/>
        </a:defRPr>
      </a:lvl5pPr>
      <a:lvl6pPr marL="2284932" algn="l" defTabSz="456986" rtl="0" eaLnBrk="1" latinLnBrk="0" hangingPunct="1">
        <a:defRPr sz="1800" kern="1200">
          <a:solidFill>
            <a:schemeClr val="tx1"/>
          </a:solidFill>
          <a:latin typeface="+mn-lt"/>
          <a:ea typeface="+mn-ea"/>
          <a:cs typeface="+mn-cs"/>
        </a:defRPr>
      </a:lvl6pPr>
      <a:lvl7pPr marL="2741916" algn="l" defTabSz="456986" rtl="0" eaLnBrk="1" latinLnBrk="0" hangingPunct="1">
        <a:defRPr sz="1800" kern="1200">
          <a:solidFill>
            <a:schemeClr val="tx1"/>
          </a:solidFill>
          <a:latin typeface="+mn-lt"/>
          <a:ea typeface="+mn-ea"/>
          <a:cs typeface="+mn-cs"/>
        </a:defRPr>
      </a:lvl7pPr>
      <a:lvl8pPr marL="3198904" algn="l" defTabSz="456986" rtl="0" eaLnBrk="1" latinLnBrk="0" hangingPunct="1">
        <a:defRPr sz="1800" kern="1200">
          <a:solidFill>
            <a:schemeClr val="tx1"/>
          </a:solidFill>
          <a:latin typeface="+mn-lt"/>
          <a:ea typeface="+mn-ea"/>
          <a:cs typeface="+mn-cs"/>
        </a:defRPr>
      </a:lvl8pPr>
      <a:lvl9pPr marL="3655888" algn="l" defTabSz="45698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amilyhomelessness.org/" TargetMode="External"/><Relationship Id="rId2" Type="http://schemas.openxmlformats.org/officeDocument/2006/relationships/hyperlink" Target="http://www.homeless.samhsa.go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s://www.thenationalcouncil.org/areas-of-expertise/trauma-informed-behavioral-healthcare/" TargetMode="Externa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hyperlink" Target="http://www.air.org/" TargetMode="External"/><Relationship Id="rId5" Type="http://schemas.openxmlformats.org/officeDocument/2006/relationships/hyperlink" Target="http://www.familyhomelessness.org/" TargetMode="External"/><Relationship Id="rId4" Type="http://schemas.openxmlformats.org/officeDocument/2006/relationships/hyperlink" Target="http://www.homeless.samhsa.go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gm9CIJ74Oxw" TargetMode="Externa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36D93A-6CB8-4E95-B39D-E217B58A549F}"/>
              </a:ext>
            </a:extLst>
          </p:cNvPr>
          <p:cNvSpPr>
            <a:spLocks noGrp="1"/>
          </p:cNvSpPr>
          <p:nvPr>
            <p:ph type="ctrTitle"/>
          </p:nvPr>
        </p:nvSpPr>
        <p:spPr/>
        <p:txBody>
          <a:bodyPr/>
          <a:lstStyle/>
          <a:p>
            <a:r>
              <a:rPr lang="en-US" sz="5400" dirty="0">
                <a:solidFill>
                  <a:schemeClr val="accent6">
                    <a:lumMod val="50000"/>
                  </a:schemeClr>
                </a:solidFill>
              </a:rPr>
              <a:t>From Power Over to Power With: </a:t>
            </a:r>
            <a:r>
              <a:rPr lang="en-US" sz="4000" dirty="0">
                <a:solidFill>
                  <a:schemeClr val="accent6">
                    <a:lumMod val="50000"/>
                  </a:schemeClr>
                </a:solidFill>
              </a:rPr>
              <a:t>Applying Trauma Informed Care To Our Work</a:t>
            </a:r>
          </a:p>
        </p:txBody>
      </p:sp>
      <p:sp>
        <p:nvSpPr>
          <p:cNvPr id="3" name="Subtitle 2">
            <a:extLst>
              <a:ext uri="{FF2B5EF4-FFF2-40B4-BE49-F238E27FC236}">
                <a16:creationId xmlns:a16="http://schemas.microsoft.com/office/drawing/2014/main" xmlns="" id="{CF7F5637-B0EB-43EA-8A01-E2239552AADB}"/>
              </a:ext>
            </a:extLst>
          </p:cNvPr>
          <p:cNvSpPr>
            <a:spLocks noGrp="1"/>
          </p:cNvSpPr>
          <p:nvPr>
            <p:ph type="subTitle" idx="1"/>
          </p:nvPr>
        </p:nvSpPr>
        <p:spPr>
          <a:xfrm>
            <a:off x="1100051" y="4455620"/>
            <a:ext cx="10058400" cy="1945179"/>
          </a:xfrm>
        </p:spPr>
        <p:txBody>
          <a:bodyPr>
            <a:normAutofit lnSpcReduction="10000"/>
          </a:bodyPr>
          <a:lstStyle/>
          <a:p>
            <a:r>
              <a:rPr lang="en-US" dirty="0" smtClean="0">
                <a:solidFill>
                  <a:schemeClr val="accent1">
                    <a:lumMod val="50000"/>
                  </a:schemeClr>
                </a:solidFill>
              </a:rPr>
              <a:t>Elizabeth </a:t>
            </a:r>
            <a:r>
              <a:rPr lang="en-US" dirty="0" err="1" smtClean="0">
                <a:solidFill>
                  <a:schemeClr val="accent1">
                    <a:lumMod val="50000"/>
                  </a:schemeClr>
                </a:solidFill>
              </a:rPr>
              <a:t>Eastlund,LCSW</a:t>
            </a:r>
            <a:endParaRPr lang="en-US" dirty="0" smtClean="0">
              <a:solidFill>
                <a:schemeClr val="accent1">
                  <a:lumMod val="50000"/>
                </a:schemeClr>
              </a:solidFill>
            </a:endParaRPr>
          </a:p>
          <a:p>
            <a:r>
              <a:rPr lang="en-US" dirty="0" smtClean="0">
                <a:solidFill>
                  <a:schemeClr val="accent1">
                    <a:lumMod val="50000"/>
                  </a:schemeClr>
                </a:solidFill>
              </a:rPr>
              <a:t>Executive Director, Rainbow services</a:t>
            </a:r>
          </a:p>
          <a:p>
            <a:r>
              <a:rPr lang="en-US" dirty="0" smtClean="0">
                <a:solidFill>
                  <a:schemeClr val="accent1">
                    <a:lumMod val="50000"/>
                  </a:schemeClr>
                </a:solidFill>
              </a:rPr>
              <a:t>Amy </a:t>
            </a:r>
            <a:r>
              <a:rPr lang="en-US" dirty="0" err="1" smtClean="0">
                <a:solidFill>
                  <a:schemeClr val="accent1">
                    <a:lumMod val="50000"/>
                  </a:schemeClr>
                </a:solidFill>
              </a:rPr>
              <a:t>turk</a:t>
            </a:r>
            <a:r>
              <a:rPr lang="en-US" dirty="0" smtClean="0">
                <a:solidFill>
                  <a:schemeClr val="accent1">
                    <a:lumMod val="50000"/>
                  </a:schemeClr>
                </a:solidFill>
              </a:rPr>
              <a:t>, </a:t>
            </a:r>
            <a:r>
              <a:rPr lang="en-US" dirty="0" err="1" smtClean="0">
                <a:solidFill>
                  <a:schemeClr val="accent1">
                    <a:lumMod val="50000"/>
                  </a:schemeClr>
                </a:solidFill>
              </a:rPr>
              <a:t>lcsw</a:t>
            </a:r>
            <a:endParaRPr lang="en-US" dirty="0" smtClean="0">
              <a:solidFill>
                <a:schemeClr val="accent1">
                  <a:lumMod val="50000"/>
                </a:schemeClr>
              </a:solidFill>
            </a:endParaRPr>
          </a:p>
          <a:p>
            <a:r>
              <a:rPr lang="en-US" dirty="0" smtClean="0">
                <a:solidFill>
                  <a:schemeClr val="accent1">
                    <a:lumMod val="50000"/>
                  </a:schemeClr>
                </a:solidFill>
              </a:rPr>
              <a:t>Chief Program officer, Downtown Women’s center</a:t>
            </a:r>
          </a:p>
          <a:p>
            <a:endParaRPr lang="en-US" dirty="0">
              <a:solidFill>
                <a:schemeClr val="accent1">
                  <a:lumMod val="50000"/>
                </a:schemeClr>
              </a:solidFill>
            </a:endParaRPr>
          </a:p>
        </p:txBody>
      </p:sp>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2770238" y="682379"/>
            <a:ext cx="5943600" cy="1697990"/>
          </a:xfrm>
          <a:prstGeom prst="rect">
            <a:avLst/>
          </a:prstGeom>
        </p:spPr>
      </p:pic>
    </p:spTree>
    <p:extLst>
      <p:ext uri="{BB962C8B-B14F-4D97-AF65-F5344CB8AC3E}">
        <p14:creationId xmlns:p14="http://schemas.microsoft.com/office/powerpoint/2010/main" val="3438938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5CBF86-D1D3-48C7-AFC3-926064ED6C24}"/>
              </a:ext>
            </a:extLst>
          </p:cNvPr>
          <p:cNvSpPr>
            <a:spLocks noGrp="1"/>
          </p:cNvSpPr>
          <p:nvPr>
            <p:ph type="title"/>
          </p:nvPr>
        </p:nvSpPr>
        <p:spPr/>
        <p:txBody>
          <a:bodyPr/>
          <a:lstStyle/>
          <a:p>
            <a:r>
              <a:rPr lang="en-US" dirty="0">
                <a:solidFill>
                  <a:srgbClr val="92D050"/>
                </a:solidFill>
              </a:rPr>
              <a:t>Rainbow’s Commitment to a Trauma Informed Culture</a:t>
            </a:r>
          </a:p>
        </p:txBody>
      </p:sp>
      <p:sp>
        <p:nvSpPr>
          <p:cNvPr id="3" name="Content Placeholder 2">
            <a:extLst>
              <a:ext uri="{FF2B5EF4-FFF2-40B4-BE49-F238E27FC236}">
                <a16:creationId xmlns:a16="http://schemas.microsoft.com/office/drawing/2014/main" xmlns="" id="{98863383-901B-4705-9CBB-BD638D122064}"/>
              </a:ext>
            </a:extLst>
          </p:cNvPr>
          <p:cNvSpPr>
            <a:spLocks noGrp="1"/>
          </p:cNvSpPr>
          <p:nvPr>
            <p:ph idx="1"/>
          </p:nvPr>
        </p:nvSpPr>
        <p:spPr>
          <a:xfrm>
            <a:off x="947959" y="2004973"/>
            <a:ext cx="10207724" cy="4295163"/>
          </a:xfrm>
        </p:spPr>
        <p:txBody>
          <a:bodyPr>
            <a:noAutofit/>
          </a:bodyPr>
          <a:lstStyle/>
          <a:p>
            <a:pPr algn="ctr"/>
            <a:r>
              <a:rPr lang="en-US" sz="2400" dirty="0">
                <a:solidFill>
                  <a:schemeClr val="accent6">
                    <a:lumMod val="50000"/>
                  </a:schemeClr>
                </a:solidFill>
                <a:latin typeface="+mj-lt"/>
              </a:rPr>
              <a:t>Commitment to Learning</a:t>
            </a:r>
          </a:p>
          <a:p>
            <a:pPr algn="ctr"/>
            <a:r>
              <a:rPr lang="en-US" sz="2400" dirty="0">
                <a:solidFill>
                  <a:schemeClr val="accent6">
                    <a:lumMod val="50000"/>
                  </a:schemeClr>
                </a:solidFill>
                <a:latin typeface="+mj-lt"/>
              </a:rPr>
              <a:t>Individual supervision</a:t>
            </a:r>
          </a:p>
          <a:p>
            <a:pPr algn="ctr"/>
            <a:r>
              <a:rPr lang="en-US" sz="2400" dirty="0">
                <a:solidFill>
                  <a:schemeClr val="accent6">
                    <a:lumMod val="50000"/>
                  </a:schemeClr>
                </a:solidFill>
                <a:latin typeface="+mj-lt"/>
              </a:rPr>
              <a:t>Group Supervision</a:t>
            </a:r>
          </a:p>
          <a:p>
            <a:pPr algn="ctr"/>
            <a:r>
              <a:rPr lang="en-US" sz="2400" dirty="0">
                <a:solidFill>
                  <a:schemeClr val="accent6">
                    <a:lumMod val="50000"/>
                  </a:schemeClr>
                </a:solidFill>
                <a:latin typeface="+mj-lt"/>
              </a:rPr>
              <a:t>Reflective Practice</a:t>
            </a:r>
          </a:p>
          <a:p>
            <a:pPr algn="ctr"/>
            <a:r>
              <a:rPr lang="en-US" sz="2400" dirty="0">
                <a:solidFill>
                  <a:schemeClr val="accent6">
                    <a:lumMod val="50000"/>
                  </a:schemeClr>
                </a:solidFill>
                <a:latin typeface="+mj-lt"/>
              </a:rPr>
              <a:t>Regular Staff Training &amp; Professional Development</a:t>
            </a:r>
          </a:p>
          <a:p>
            <a:pPr algn="ctr"/>
            <a:r>
              <a:rPr lang="en-US" sz="2400" dirty="0">
                <a:solidFill>
                  <a:schemeClr val="accent6">
                    <a:lumMod val="50000"/>
                  </a:schemeClr>
                </a:solidFill>
                <a:latin typeface="+mj-lt"/>
              </a:rPr>
              <a:t>Wellness events - </a:t>
            </a:r>
            <a:r>
              <a:rPr lang="en-US" sz="2400" dirty="0" err="1">
                <a:solidFill>
                  <a:schemeClr val="accent6">
                    <a:lumMod val="50000"/>
                  </a:schemeClr>
                </a:solidFill>
                <a:latin typeface="+mj-lt"/>
              </a:rPr>
              <a:t>Cheerness</a:t>
            </a:r>
            <a:r>
              <a:rPr lang="en-US" sz="2400" dirty="0">
                <a:solidFill>
                  <a:schemeClr val="accent6">
                    <a:lumMod val="50000"/>
                  </a:schemeClr>
                </a:solidFill>
                <a:latin typeface="+mj-lt"/>
              </a:rPr>
              <a:t> Committee</a:t>
            </a:r>
          </a:p>
          <a:p>
            <a:pPr algn="ctr"/>
            <a:r>
              <a:rPr lang="en-US" sz="2400" dirty="0">
                <a:solidFill>
                  <a:schemeClr val="accent6">
                    <a:lumMod val="50000"/>
                  </a:schemeClr>
                </a:solidFill>
                <a:latin typeface="+mj-lt"/>
              </a:rPr>
              <a:t>Regular evaluation </a:t>
            </a:r>
          </a:p>
          <a:p>
            <a:pPr algn="ctr"/>
            <a:r>
              <a:rPr lang="en-US" sz="2400" dirty="0">
                <a:solidFill>
                  <a:schemeClr val="accent6">
                    <a:lumMod val="50000"/>
                  </a:schemeClr>
                </a:solidFill>
                <a:latin typeface="+mj-lt"/>
              </a:rPr>
              <a:t>Organizational Values Awards</a:t>
            </a:r>
          </a:p>
        </p:txBody>
      </p:sp>
    </p:spTree>
    <p:extLst>
      <p:ext uri="{BB962C8B-B14F-4D97-AF65-F5344CB8AC3E}">
        <p14:creationId xmlns:p14="http://schemas.microsoft.com/office/powerpoint/2010/main" val="987502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63A1F0-F879-498F-BE64-35FEE02CE4A2}"/>
              </a:ext>
            </a:extLst>
          </p:cNvPr>
          <p:cNvSpPr>
            <a:spLocks noGrp="1"/>
          </p:cNvSpPr>
          <p:nvPr>
            <p:ph type="title"/>
          </p:nvPr>
        </p:nvSpPr>
        <p:spPr/>
        <p:txBody>
          <a:bodyPr/>
          <a:lstStyle/>
          <a:p>
            <a:r>
              <a:rPr lang="en-US" dirty="0">
                <a:solidFill>
                  <a:schemeClr val="accent6">
                    <a:lumMod val="50000"/>
                  </a:schemeClr>
                </a:solidFill>
              </a:rPr>
              <a:t>What does a TI organization look like?</a:t>
            </a:r>
          </a:p>
        </p:txBody>
      </p:sp>
      <p:sp>
        <p:nvSpPr>
          <p:cNvPr id="3" name="Content Placeholder 2">
            <a:extLst>
              <a:ext uri="{FF2B5EF4-FFF2-40B4-BE49-F238E27FC236}">
                <a16:creationId xmlns:a16="http://schemas.microsoft.com/office/drawing/2014/main" xmlns="" id="{0C133FAE-1C42-40E3-B44F-7FADBD1D9722}"/>
              </a:ext>
            </a:extLst>
          </p:cNvPr>
          <p:cNvSpPr>
            <a:spLocks noGrp="1"/>
          </p:cNvSpPr>
          <p:nvPr>
            <p:ph idx="1"/>
          </p:nvPr>
        </p:nvSpPr>
        <p:spPr>
          <a:xfrm>
            <a:off x="6671391" y="2067905"/>
            <a:ext cx="4484292" cy="3697833"/>
          </a:xfrm>
        </p:spPr>
        <p:txBody>
          <a:bodyPr>
            <a:noAutofit/>
          </a:bodyPr>
          <a:lstStyle/>
          <a:p>
            <a:pPr algn="ctr"/>
            <a:r>
              <a:rPr lang="en-US" sz="2800" dirty="0">
                <a:solidFill>
                  <a:schemeClr val="accent6">
                    <a:lumMod val="75000"/>
                  </a:schemeClr>
                </a:solidFill>
                <a:latin typeface="+mj-lt"/>
              </a:rPr>
              <a:t>Improved flexibility, consistency, adaptability to the needs of the individual and family</a:t>
            </a:r>
          </a:p>
          <a:p>
            <a:pPr algn="ctr"/>
            <a:endParaRPr lang="en-US" sz="2800" dirty="0">
              <a:solidFill>
                <a:schemeClr val="accent6">
                  <a:lumMod val="75000"/>
                </a:schemeClr>
              </a:solidFill>
              <a:latin typeface="+mj-lt"/>
            </a:endParaRPr>
          </a:p>
          <a:p>
            <a:pPr algn="ctr"/>
            <a:r>
              <a:rPr lang="en-US" sz="2800" dirty="0">
                <a:solidFill>
                  <a:schemeClr val="accent6">
                    <a:lumMod val="75000"/>
                  </a:schemeClr>
                </a:solidFill>
                <a:latin typeface="+mj-lt"/>
              </a:rPr>
              <a:t>Builds hope, decreases shame, empowers survivors to see their options</a:t>
            </a:r>
          </a:p>
        </p:txBody>
      </p:sp>
      <p:pic>
        <p:nvPicPr>
          <p:cNvPr id="1028" name="Picture 4" descr="Image result for problems solutions">
            <a:extLst>
              <a:ext uri="{FF2B5EF4-FFF2-40B4-BE49-F238E27FC236}">
                <a16:creationId xmlns:a16="http://schemas.microsoft.com/office/drawing/2014/main" xmlns="" id="{04A4EE3C-A29B-43B9-865D-D338B9AB7D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2597" y="2067903"/>
            <a:ext cx="5228875" cy="3475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602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B939B0-B660-4270-B45C-0323440A03D9}"/>
              </a:ext>
            </a:extLst>
          </p:cNvPr>
          <p:cNvSpPr>
            <a:spLocks noGrp="1"/>
          </p:cNvSpPr>
          <p:nvPr>
            <p:ph type="title"/>
          </p:nvPr>
        </p:nvSpPr>
        <p:spPr/>
        <p:txBody>
          <a:bodyPr/>
          <a:lstStyle/>
          <a:p>
            <a:r>
              <a:rPr lang="en-US" dirty="0">
                <a:solidFill>
                  <a:schemeClr val="accent6">
                    <a:lumMod val="75000"/>
                  </a:schemeClr>
                </a:solidFill>
              </a:rPr>
              <a:t>Rethinking Shelter </a:t>
            </a:r>
          </a:p>
        </p:txBody>
      </p:sp>
      <p:sp>
        <p:nvSpPr>
          <p:cNvPr id="4" name="Content Placeholder 3">
            <a:extLst>
              <a:ext uri="{FF2B5EF4-FFF2-40B4-BE49-F238E27FC236}">
                <a16:creationId xmlns:a16="http://schemas.microsoft.com/office/drawing/2014/main" xmlns="" id="{8A633F68-099B-431C-89D5-C5A3280DFEEB}"/>
              </a:ext>
            </a:extLst>
          </p:cNvPr>
          <p:cNvSpPr txBox="1">
            <a:spLocks noGrp="1"/>
          </p:cNvSpPr>
          <p:nvPr>
            <p:ph idx="1"/>
          </p:nvPr>
        </p:nvSpPr>
        <p:spPr>
          <a:xfrm>
            <a:off x="1184991" y="2575248"/>
            <a:ext cx="10282335" cy="2472472"/>
          </a:xfrm>
          <a:prstGeom prst="rect">
            <a:avLst/>
          </a:prstGeom>
          <a:noFill/>
        </p:spPr>
        <p:txBody>
          <a:bodyPr wrap="square" rtlCol="0">
            <a:spAutoFit/>
          </a:bodyPr>
          <a:lstStyle/>
          <a:p>
            <a:r>
              <a:rPr lang="en-US" b="1" dirty="0">
                <a:solidFill>
                  <a:schemeClr val="accent1">
                    <a:lumMod val="50000"/>
                  </a:schemeClr>
                </a:solidFill>
                <a:latin typeface="+mj-lt"/>
              </a:rPr>
              <a:t>From Rules to Guidelines</a:t>
            </a:r>
          </a:p>
          <a:p>
            <a:pPr marL="285750" indent="-285750">
              <a:buFont typeface="Arial" panose="020B0604020202020204" pitchFamily="34" charset="0"/>
              <a:buChar char="•"/>
            </a:pPr>
            <a:r>
              <a:rPr lang="en-US" dirty="0">
                <a:solidFill>
                  <a:schemeClr val="accent1">
                    <a:lumMod val="50000"/>
                  </a:schemeClr>
                </a:solidFill>
                <a:latin typeface="+mj-lt"/>
              </a:rPr>
              <a:t>Many revisions over the years which included input from shelter staff</a:t>
            </a:r>
          </a:p>
          <a:p>
            <a:pPr marL="285750" indent="-285750">
              <a:buFont typeface="Arial" panose="020B0604020202020204" pitchFamily="34" charset="0"/>
              <a:buChar char="•"/>
            </a:pPr>
            <a:r>
              <a:rPr lang="en-US" dirty="0">
                <a:solidFill>
                  <a:schemeClr val="accent1">
                    <a:lumMod val="50000"/>
                  </a:schemeClr>
                </a:solidFill>
                <a:latin typeface="+mj-lt"/>
              </a:rPr>
              <a:t>Main question: "Does this rule/guideline/expectation have anything to do with SAFETY?“</a:t>
            </a:r>
          </a:p>
          <a:p>
            <a:pPr marL="285750" indent="-285750">
              <a:buFont typeface="Arial" panose="020B0604020202020204" pitchFamily="34" charset="0"/>
              <a:buChar char="•"/>
            </a:pPr>
            <a:r>
              <a:rPr lang="en-US" dirty="0">
                <a:solidFill>
                  <a:schemeClr val="accent1">
                    <a:lumMod val="50000"/>
                  </a:schemeClr>
                </a:solidFill>
                <a:latin typeface="+mj-lt"/>
              </a:rPr>
              <a:t>What risk are we taking if we let go of this rule?  What may be the benefit of letting go?</a:t>
            </a:r>
          </a:p>
          <a:p>
            <a:pPr marL="285750" indent="-285750">
              <a:buFont typeface="Arial" panose="020B0604020202020204" pitchFamily="34" charset="0"/>
              <a:buChar char="•"/>
            </a:pPr>
            <a:r>
              <a:rPr lang="en-US" dirty="0">
                <a:solidFill>
                  <a:schemeClr val="accent1">
                    <a:lumMod val="50000"/>
                  </a:schemeClr>
                </a:solidFill>
                <a:latin typeface="+mj-lt"/>
              </a:rPr>
              <a:t>Requires being mindful of our language - "We offer these services, what do you think will work best for you and your family?"</a:t>
            </a:r>
          </a:p>
        </p:txBody>
      </p:sp>
      <p:pic>
        <p:nvPicPr>
          <p:cNvPr id="5" name="Picture 2" descr="Image result for Rules">
            <a:extLst>
              <a:ext uri="{FF2B5EF4-FFF2-40B4-BE49-F238E27FC236}">
                <a16:creationId xmlns:a16="http://schemas.microsoft.com/office/drawing/2014/main" xmlns="" id="{5EF4405E-6BCA-43B6-B55C-D45559727F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4354" y="960467"/>
            <a:ext cx="2292695" cy="211317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xmlns="" id="{0F1A6155-3E83-4BB8-B82D-3E2E95621E8B}"/>
              </a:ext>
            </a:extLst>
          </p:cNvPr>
          <p:cNvSpPr txBox="1"/>
          <p:nvPr/>
        </p:nvSpPr>
        <p:spPr>
          <a:xfrm>
            <a:off x="892029" y="5541927"/>
            <a:ext cx="11299971" cy="523220"/>
          </a:xfrm>
          <a:prstGeom prst="rect">
            <a:avLst/>
          </a:prstGeom>
          <a:noFill/>
        </p:spPr>
        <p:txBody>
          <a:bodyPr wrap="square" rtlCol="0">
            <a:spAutoFit/>
          </a:bodyPr>
          <a:lstStyle/>
          <a:p>
            <a:r>
              <a:rPr lang="en-US" sz="2800" b="1" i="1" dirty="0">
                <a:solidFill>
                  <a:srgbClr val="92D050"/>
                </a:solidFill>
              </a:rPr>
              <a:t>Saying “You can’t” does not leave space to discuss options for being safer</a:t>
            </a:r>
          </a:p>
        </p:txBody>
      </p:sp>
    </p:spTree>
    <p:extLst>
      <p:ext uri="{BB962C8B-B14F-4D97-AF65-F5344CB8AC3E}">
        <p14:creationId xmlns:p14="http://schemas.microsoft.com/office/powerpoint/2010/main" val="480092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3823D7-14A1-40F1-B413-1865D89D0420}"/>
              </a:ext>
            </a:extLst>
          </p:cNvPr>
          <p:cNvSpPr>
            <a:spLocks noGrp="1"/>
          </p:cNvSpPr>
          <p:nvPr>
            <p:ph type="title"/>
          </p:nvPr>
        </p:nvSpPr>
        <p:spPr/>
        <p:txBody>
          <a:bodyPr/>
          <a:lstStyle/>
          <a:p>
            <a:r>
              <a:rPr lang="en-US" dirty="0">
                <a:solidFill>
                  <a:srgbClr val="92D050"/>
                </a:solidFill>
              </a:rPr>
              <a:t>A Call To Action	</a:t>
            </a:r>
          </a:p>
        </p:txBody>
      </p:sp>
      <p:sp>
        <p:nvSpPr>
          <p:cNvPr id="3" name="Content Placeholder 2">
            <a:extLst>
              <a:ext uri="{FF2B5EF4-FFF2-40B4-BE49-F238E27FC236}">
                <a16:creationId xmlns:a16="http://schemas.microsoft.com/office/drawing/2014/main" xmlns="" id="{C2710099-A361-4E52-8180-D9C2297FD5C8}"/>
              </a:ext>
            </a:extLst>
          </p:cNvPr>
          <p:cNvSpPr>
            <a:spLocks noGrp="1"/>
          </p:cNvSpPr>
          <p:nvPr>
            <p:ph idx="1"/>
          </p:nvPr>
        </p:nvSpPr>
        <p:spPr/>
        <p:txBody>
          <a:bodyPr>
            <a:normAutofit/>
          </a:bodyPr>
          <a:lstStyle/>
          <a:p>
            <a:pPr algn="ctr"/>
            <a:r>
              <a:rPr lang="en-US" sz="3600" dirty="0">
                <a:solidFill>
                  <a:schemeClr val="accent6">
                    <a:lumMod val="50000"/>
                  </a:schemeClr>
                </a:solidFill>
                <a:latin typeface="+mj-lt"/>
              </a:rPr>
              <a:t>Describe ways in which you are already applying the principles of TIC in your work.</a:t>
            </a:r>
          </a:p>
          <a:p>
            <a:pPr algn="ctr"/>
            <a:endParaRPr lang="en-US" sz="3600" dirty="0">
              <a:solidFill>
                <a:schemeClr val="accent6">
                  <a:lumMod val="50000"/>
                </a:schemeClr>
              </a:solidFill>
              <a:latin typeface="+mj-lt"/>
            </a:endParaRPr>
          </a:p>
          <a:p>
            <a:pPr algn="ctr"/>
            <a:endParaRPr lang="en-US" sz="3600" dirty="0">
              <a:solidFill>
                <a:schemeClr val="accent6">
                  <a:lumMod val="50000"/>
                </a:schemeClr>
              </a:solidFill>
              <a:latin typeface="+mj-lt"/>
            </a:endParaRPr>
          </a:p>
          <a:p>
            <a:pPr algn="ctr"/>
            <a:r>
              <a:rPr lang="en-US" sz="3600" dirty="0">
                <a:solidFill>
                  <a:schemeClr val="accent6">
                    <a:lumMod val="50000"/>
                  </a:schemeClr>
                </a:solidFill>
                <a:latin typeface="+mj-lt"/>
              </a:rPr>
              <a:t>Discuss what changes you can make today in the ways in which you interact with survivors.</a:t>
            </a:r>
          </a:p>
        </p:txBody>
      </p:sp>
    </p:spTree>
    <p:extLst>
      <p:ext uri="{BB962C8B-B14F-4D97-AF65-F5344CB8AC3E}">
        <p14:creationId xmlns:p14="http://schemas.microsoft.com/office/powerpoint/2010/main" val="3020160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Downtown Women’s Center’s Journey towards a TIC Organization</a:t>
            </a:r>
            <a:endParaRPr lang="en-US" dirty="0"/>
          </a:p>
        </p:txBody>
      </p:sp>
      <p:sp>
        <p:nvSpPr>
          <p:cNvPr id="3" name="Content Placeholder 2"/>
          <p:cNvSpPr>
            <a:spLocks noGrp="1"/>
          </p:cNvSpPr>
          <p:nvPr>
            <p:ph idx="1"/>
          </p:nvPr>
        </p:nvSpPr>
        <p:spPr/>
        <p:txBody>
          <a:bodyPr>
            <a:normAutofit fontScale="92500" lnSpcReduction="20000"/>
          </a:bodyPr>
          <a:lstStyle/>
          <a:p>
            <a:pPr marL="0" lvl="0" indent="0" defTabSz="456986">
              <a:lnSpc>
                <a:spcPct val="100000"/>
              </a:lnSpc>
              <a:spcBef>
                <a:spcPct val="20000"/>
              </a:spcBef>
              <a:spcAft>
                <a:spcPts val="0"/>
              </a:spcAft>
              <a:buClrTx/>
              <a:buSzTx/>
              <a:buNone/>
            </a:pPr>
            <a:endParaRPr lang="en-US" sz="2400" i="1" dirty="0">
              <a:solidFill>
                <a:prstClr val="black"/>
              </a:solidFill>
            </a:endParaRPr>
          </a:p>
          <a:p>
            <a:pPr marL="0" lvl="0" indent="0" defTabSz="456986">
              <a:lnSpc>
                <a:spcPct val="100000"/>
              </a:lnSpc>
              <a:spcBef>
                <a:spcPct val="20000"/>
              </a:spcBef>
              <a:spcAft>
                <a:spcPts val="0"/>
              </a:spcAft>
              <a:buClrTx/>
              <a:buSzTx/>
              <a:buNone/>
            </a:pPr>
            <a:r>
              <a:rPr lang="en-US" sz="2400" dirty="0">
                <a:solidFill>
                  <a:prstClr val="black"/>
                </a:solidFill>
              </a:rPr>
              <a:t>1. Set the Stage</a:t>
            </a:r>
          </a:p>
          <a:p>
            <a:pPr marL="0" lvl="0" indent="0" defTabSz="456986">
              <a:lnSpc>
                <a:spcPct val="100000"/>
              </a:lnSpc>
              <a:spcBef>
                <a:spcPct val="20000"/>
              </a:spcBef>
              <a:spcAft>
                <a:spcPts val="0"/>
              </a:spcAft>
              <a:buClrTx/>
              <a:buSzTx/>
              <a:buNone/>
            </a:pPr>
            <a:r>
              <a:rPr lang="en-US" sz="2400" dirty="0">
                <a:solidFill>
                  <a:prstClr val="black"/>
                </a:solidFill>
              </a:rPr>
              <a:t>2. Complete Organizational Self-Assessment (pre and post)</a:t>
            </a:r>
          </a:p>
          <a:p>
            <a:pPr marL="0" lvl="0" indent="0" defTabSz="456986">
              <a:lnSpc>
                <a:spcPct val="100000"/>
              </a:lnSpc>
              <a:spcBef>
                <a:spcPct val="20000"/>
              </a:spcBef>
              <a:spcAft>
                <a:spcPts val="0"/>
              </a:spcAft>
              <a:buClrTx/>
              <a:buSzTx/>
              <a:buNone/>
            </a:pPr>
            <a:r>
              <a:rPr lang="en-US" sz="2400" dirty="0">
                <a:solidFill>
                  <a:prstClr val="black"/>
                </a:solidFill>
              </a:rPr>
              <a:t>3. Form Trauma-Informed Care Workgroup</a:t>
            </a:r>
          </a:p>
          <a:p>
            <a:pPr marL="0" lvl="0" indent="0" defTabSz="456986">
              <a:lnSpc>
                <a:spcPct val="100000"/>
              </a:lnSpc>
              <a:spcBef>
                <a:spcPct val="20000"/>
              </a:spcBef>
              <a:spcAft>
                <a:spcPts val="0"/>
              </a:spcAft>
              <a:buClrTx/>
              <a:buSzTx/>
              <a:buNone/>
            </a:pPr>
            <a:r>
              <a:rPr lang="en-US" sz="2400" dirty="0">
                <a:solidFill>
                  <a:prstClr val="black"/>
                </a:solidFill>
              </a:rPr>
              <a:t>4. Develop a Strategic Plan</a:t>
            </a:r>
          </a:p>
          <a:p>
            <a:pPr marL="0" lvl="0" indent="0" defTabSz="456986">
              <a:lnSpc>
                <a:spcPct val="100000"/>
              </a:lnSpc>
              <a:spcBef>
                <a:spcPct val="20000"/>
              </a:spcBef>
              <a:spcAft>
                <a:spcPts val="0"/>
              </a:spcAft>
              <a:buClrTx/>
              <a:buSzTx/>
              <a:buNone/>
            </a:pPr>
            <a:r>
              <a:rPr lang="en-US" sz="2400" dirty="0">
                <a:solidFill>
                  <a:prstClr val="black"/>
                </a:solidFill>
              </a:rPr>
              <a:t>5. Implement Trauma-Informed Changes </a:t>
            </a:r>
          </a:p>
          <a:p>
            <a:pPr marL="0" lvl="0" indent="0" defTabSz="456986">
              <a:lnSpc>
                <a:spcPct val="100000"/>
              </a:lnSpc>
              <a:spcBef>
                <a:spcPct val="20000"/>
              </a:spcBef>
              <a:spcAft>
                <a:spcPts val="0"/>
              </a:spcAft>
              <a:buClrTx/>
              <a:buSzTx/>
              <a:buNone/>
            </a:pPr>
            <a:r>
              <a:rPr lang="en-US" sz="2400" dirty="0">
                <a:solidFill>
                  <a:prstClr val="black"/>
                </a:solidFill>
              </a:rPr>
              <a:t>6. Contribute to Trauma-Informed Community Building through collaboration, advocacy, and training </a:t>
            </a:r>
          </a:p>
          <a:p>
            <a:pPr marL="342739" lvl="0" indent="-342739" defTabSz="456986">
              <a:lnSpc>
                <a:spcPct val="100000"/>
              </a:lnSpc>
              <a:spcBef>
                <a:spcPct val="20000"/>
              </a:spcBef>
              <a:spcAft>
                <a:spcPts val="0"/>
              </a:spcAft>
              <a:buClrTx/>
              <a:buSzTx/>
              <a:buFont typeface="Arial"/>
              <a:buChar char="•"/>
            </a:pPr>
            <a:endParaRPr lang="en-US" sz="800" dirty="0">
              <a:solidFill>
                <a:prstClr val="black"/>
              </a:solidFill>
            </a:endParaRPr>
          </a:p>
          <a:p>
            <a:pPr marL="0" lvl="0" indent="0" defTabSz="456986">
              <a:lnSpc>
                <a:spcPct val="100000"/>
              </a:lnSpc>
              <a:spcBef>
                <a:spcPct val="20000"/>
              </a:spcBef>
              <a:spcAft>
                <a:spcPts val="0"/>
              </a:spcAft>
              <a:buClrTx/>
              <a:buSzTx/>
              <a:buNone/>
            </a:pPr>
            <a:endParaRPr lang="en-US" sz="300" dirty="0">
              <a:solidFill>
                <a:prstClr val="black"/>
              </a:solidFill>
            </a:endParaRPr>
          </a:p>
          <a:p>
            <a:pPr marL="0" lvl="0" indent="0" defTabSz="456986">
              <a:lnSpc>
                <a:spcPct val="100000"/>
              </a:lnSpc>
              <a:spcBef>
                <a:spcPct val="20000"/>
              </a:spcBef>
              <a:spcAft>
                <a:spcPts val="0"/>
              </a:spcAft>
              <a:buClrTx/>
              <a:buSzTx/>
              <a:buNone/>
            </a:pPr>
            <a:endParaRPr lang="en-US" sz="300" dirty="0">
              <a:solidFill>
                <a:prstClr val="black"/>
              </a:solidFill>
            </a:endParaRPr>
          </a:p>
          <a:p>
            <a:pPr marL="0" lvl="0" indent="0" defTabSz="456986">
              <a:lnSpc>
                <a:spcPct val="100000"/>
              </a:lnSpc>
              <a:spcBef>
                <a:spcPct val="20000"/>
              </a:spcBef>
              <a:spcAft>
                <a:spcPts val="0"/>
              </a:spcAft>
              <a:buClrTx/>
              <a:buSzTx/>
              <a:buNone/>
            </a:pPr>
            <a:endParaRPr lang="en-US" sz="300" dirty="0">
              <a:solidFill>
                <a:prstClr val="black"/>
              </a:solidFill>
            </a:endParaRPr>
          </a:p>
          <a:p>
            <a:pPr marL="0" lvl="0" indent="0" defTabSz="456986">
              <a:lnSpc>
                <a:spcPct val="100000"/>
              </a:lnSpc>
              <a:spcBef>
                <a:spcPct val="20000"/>
              </a:spcBef>
              <a:spcAft>
                <a:spcPts val="0"/>
              </a:spcAft>
              <a:buClrTx/>
              <a:buSzTx/>
              <a:buNone/>
            </a:pPr>
            <a:endParaRPr lang="en-US" sz="300" dirty="0">
              <a:solidFill>
                <a:prstClr val="black"/>
              </a:solidFill>
            </a:endParaRPr>
          </a:p>
          <a:p>
            <a:pPr marL="0" lvl="0" indent="0" defTabSz="456986">
              <a:lnSpc>
                <a:spcPct val="100000"/>
              </a:lnSpc>
              <a:spcBef>
                <a:spcPct val="20000"/>
              </a:spcBef>
              <a:spcAft>
                <a:spcPts val="0"/>
              </a:spcAft>
              <a:buClrTx/>
              <a:buSzTx/>
              <a:buNone/>
            </a:pPr>
            <a:endParaRPr lang="en-US" sz="1100" dirty="0">
              <a:solidFill>
                <a:prstClr val="black"/>
              </a:solidFill>
            </a:endParaRPr>
          </a:p>
          <a:p>
            <a:pPr marL="0" lvl="0" indent="0" defTabSz="456986">
              <a:lnSpc>
                <a:spcPct val="100000"/>
              </a:lnSpc>
              <a:spcBef>
                <a:spcPct val="20000"/>
              </a:spcBef>
              <a:spcAft>
                <a:spcPts val="0"/>
              </a:spcAft>
              <a:buClrTx/>
              <a:buSzTx/>
              <a:buNone/>
            </a:pPr>
            <a:endParaRPr lang="en-US" sz="1100" dirty="0">
              <a:solidFill>
                <a:prstClr val="black"/>
              </a:solidFill>
            </a:endParaRPr>
          </a:p>
          <a:p>
            <a:pPr marL="0" lvl="0" indent="0" defTabSz="456986">
              <a:lnSpc>
                <a:spcPct val="100000"/>
              </a:lnSpc>
              <a:spcBef>
                <a:spcPct val="20000"/>
              </a:spcBef>
              <a:spcAft>
                <a:spcPts val="0"/>
              </a:spcAft>
              <a:buClrTx/>
              <a:buSzTx/>
              <a:buNone/>
            </a:pPr>
            <a:endParaRPr lang="en-US" sz="1100" dirty="0">
              <a:solidFill>
                <a:prstClr val="black"/>
              </a:solidFill>
            </a:endParaRPr>
          </a:p>
          <a:p>
            <a:pPr marL="0" lvl="0" indent="0" defTabSz="456986">
              <a:lnSpc>
                <a:spcPct val="100000"/>
              </a:lnSpc>
              <a:spcBef>
                <a:spcPct val="20000"/>
              </a:spcBef>
              <a:spcAft>
                <a:spcPts val="0"/>
              </a:spcAft>
              <a:buClrTx/>
              <a:buSzTx/>
              <a:buNone/>
            </a:pPr>
            <a:endParaRPr lang="en-US" sz="1100" dirty="0">
              <a:solidFill>
                <a:prstClr val="black"/>
              </a:solidFill>
            </a:endParaRPr>
          </a:p>
          <a:p>
            <a:pPr marL="0" lvl="0" indent="0" defTabSz="456986">
              <a:lnSpc>
                <a:spcPct val="100000"/>
              </a:lnSpc>
              <a:spcBef>
                <a:spcPct val="20000"/>
              </a:spcBef>
              <a:spcAft>
                <a:spcPts val="0"/>
              </a:spcAft>
              <a:buClrTx/>
              <a:buSzTx/>
              <a:buNone/>
            </a:pPr>
            <a:endParaRPr lang="en-US" sz="1100" dirty="0">
              <a:solidFill>
                <a:prstClr val="black"/>
              </a:solidFill>
            </a:endParaRPr>
          </a:p>
          <a:p>
            <a:pPr marL="0" lvl="0" indent="0" defTabSz="456986">
              <a:lnSpc>
                <a:spcPct val="100000"/>
              </a:lnSpc>
              <a:spcBef>
                <a:spcPct val="20000"/>
              </a:spcBef>
              <a:spcAft>
                <a:spcPts val="0"/>
              </a:spcAft>
              <a:buClrTx/>
              <a:buSzTx/>
              <a:buNone/>
            </a:pPr>
            <a:r>
              <a:rPr lang="en-US" sz="1100" dirty="0" err="1">
                <a:solidFill>
                  <a:prstClr val="black"/>
                </a:solidFill>
              </a:rPr>
              <a:t>Fuarino</a:t>
            </a:r>
            <a:r>
              <a:rPr lang="en-US" sz="1100" dirty="0">
                <a:solidFill>
                  <a:prstClr val="black"/>
                </a:solidFill>
              </a:rPr>
              <a:t>, K., </a:t>
            </a:r>
            <a:r>
              <a:rPr lang="en-US" sz="1100" dirty="0" err="1">
                <a:solidFill>
                  <a:prstClr val="black"/>
                </a:solidFill>
              </a:rPr>
              <a:t>Soares</a:t>
            </a:r>
            <a:r>
              <a:rPr lang="en-US" sz="1100" dirty="0">
                <a:solidFill>
                  <a:prstClr val="black"/>
                </a:solidFill>
              </a:rPr>
              <a:t>, P., </a:t>
            </a:r>
            <a:r>
              <a:rPr lang="en-US" sz="1100" dirty="0" err="1">
                <a:solidFill>
                  <a:prstClr val="black"/>
                </a:solidFill>
              </a:rPr>
              <a:t>Konnath</a:t>
            </a:r>
            <a:r>
              <a:rPr lang="en-US" sz="1100" dirty="0">
                <a:solidFill>
                  <a:prstClr val="black"/>
                </a:solidFill>
              </a:rPr>
              <a:t>, K. </a:t>
            </a:r>
            <a:r>
              <a:rPr lang="en-US" sz="1100" dirty="0" err="1">
                <a:solidFill>
                  <a:prstClr val="black"/>
                </a:solidFill>
              </a:rPr>
              <a:t>Clervil</a:t>
            </a:r>
            <a:r>
              <a:rPr lang="en-US" sz="1100" dirty="0">
                <a:solidFill>
                  <a:prstClr val="black"/>
                </a:solidFill>
              </a:rPr>
              <a:t>, R., and </a:t>
            </a:r>
            <a:r>
              <a:rPr lang="en-US" sz="1100" dirty="0" err="1">
                <a:solidFill>
                  <a:prstClr val="black"/>
                </a:solidFill>
              </a:rPr>
              <a:t>Bassuk</a:t>
            </a:r>
            <a:r>
              <a:rPr lang="en-US" sz="1100" dirty="0">
                <a:solidFill>
                  <a:prstClr val="black"/>
                </a:solidFill>
              </a:rPr>
              <a:t>, E. (2009). Trauma-Informed Organizational Toolkit. Rockville, MD: Center for Mental Health Services, Substance Abuse and Mental Health Services Administration. Available at </a:t>
            </a:r>
            <a:r>
              <a:rPr lang="en-US" sz="1100" dirty="0">
                <a:solidFill>
                  <a:prstClr val="black"/>
                </a:solidFill>
                <a:hlinkClick r:id="rId2"/>
              </a:rPr>
              <a:t>www.homeless.samhsa.gov</a:t>
            </a:r>
            <a:r>
              <a:rPr lang="en-US" sz="1100" dirty="0">
                <a:solidFill>
                  <a:prstClr val="black"/>
                </a:solidFill>
              </a:rPr>
              <a:t> and </a:t>
            </a:r>
            <a:r>
              <a:rPr lang="en-US" sz="1100" dirty="0">
                <a:solidFill>
                  <a:prstClr val="black"/>
                </a:solidFill>
                <a:hlinkClick r:id="rId3"/>
              </a:rPr>
              <a:t>www.familyhomelessnss.org</a:t>
            </a:r>
            <a:r>
              <a:rPr lang="en-US" sz="1100" dirty="0">
                <a:solidFill>
                  <a:prstClr val="black"/>
                </a:solidFill>
              </a:rPr>
              <a:t> </a:t>
            </a:r>
          </a:p>
          <a:p>
            <a:endParaRPr lang="en-US" dirty="0"/>
          </a:p>
        </p:txBody>
      </p:sp>
    </p:spTree>
    <p:extLst>
      <p:ext uri="{BB962C8B-B14F-4D97-AF65-F5344CB8AC3E}">
        <p14:creationId xmlns:p14="http://schemas.microsoft.com/office/powerpoint/2010/main" val="4097488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rgbClr val="92D050"/>
                </a:solidFill>
              </a:rPr>
              <a:t>Organizational Assessment Tools </a:t>
            </a:r>
            <a:endParaRPr lang="en-US" sz="4000" dirty="0"/>
          </a:p>
        </p:txBody>
      </p:sp>
      <p:pic>
        <p:nvPicPr>
          <p:cNvPr id="5" name="Picture 4"/>
          <p:cNvPicPr>
            <a:picLocks noChangeAspect="1"/>
          </p:cNvPicPr>
          <p:nvPr/>
        </p:nvPicPr>
        <p:blipFill>
          <a:blip r:embed="rId3"/>
          <a:stretch>
            <a:fillRect/>
          </a:stretch>
        </p:blipFill>
        <p:spPr>
          <a:xfrm>
            <a:off x="40169" y="2856632"/>
            <a:ext cx="4630363" cy="3840480"/>
          </a:xfrm>
          <a:prstGeom prst="rect">
            <a:avLst/>
          </a:prstGeom>
        </p:spPr>
      </p:pic>
      <p:sp>
        <p:nvSpPr>
          <p:cNvPr id="3" name="Content Placeholder 2"/>
          <p:cNvSpPr>
            <a:spLocks noGrp="1"/>
          </p:cNvSpPr>
          <p:nvPr>
            <p:ph idx="1"/>
          </p:nvPr>
        </p:nvSpPr>
        <p:spPr>
          <a:xfrm>
            <a:off x="4368800" y="1295400"/>
            <a:ext cx="7721600" cy="4525963"/>
          </a:xfrm>
        </p:spPr>
        <p:txBody>
          <a:bodyPr>
            <a:normAutofit fontScale="77500" lnSpcReduction="20000"/>
          </a:bodyPr>
          <a:lstStyle/>
          <a:p>
            <a:r>
              <a:rPr lang="en-US" b="1" dirty="0" smtClean="0"/>
              <a:t>Trauma Informed Organizational Toolkit for Homeless Services </a:t>
            </a:r>
          </a:p>
          <a:p>
            <a:pPr marL="0" indent="0">
              <a:buNone/>
            </a:pPr>
            <a:endParaRPr lang="en-US" sz="1000" b="1" dirty="0"/>
          </a:p>
          <a:p>
            <a:pPr lvl="1"/>
            <a:r>
              <a:rPr lang="en-US" sz="1700" b="1" dirty="0" err="1" smtClean="0"/>
              <a:t>Fuarino</a:t>
            </a:r>
            <a:r>
              <a:rPr lang="en-US" sz="1700" b="1" dirty="0"/>
              <a:t>, K., </a:t>
            </a:r>
            <a:r>
              <a:rPr lang="en-US" sz="1700" b="1" dirty="0" err="1"/>
              <a:t>Soares</a:t>
            </a:r>
            <a:r>
              <a:rPr lang="en-US" sz="1700" b="1" dirty="0"/>
              <a:t>, P., </a:t>
            </a:r>
            <a:r>
              <a:rPr lang="en-US" sz="1700" b="1" dirty="0" err="1"/>
              <a:t>Konnath</a:t>
            </a:r>
            <a:r>
              <a:rPr lang="en-US" sz="1700" b="1" dirty="0"/>
              <a:t>, K. </a:t>
            </a:r>
            <a:r>
              <a:rPr lang="en-US" sz="1700" b="1" dirty="0" err="1"/>
              <a:t>Clervil</a:t>
            </a:r>
            <a:r>
              <a:rPr lang="en-US" sz="1700" b="1" dirty="0"/>
              <a:t>, R., and </a:t>
            </a:r>
            <a:r>
              <a:rPr lang="en-US" sz="1700" b="1" dirty="0" err="1"/>
              <a:t>Bassuk</a:t>
            </a:r>
            <a:r>
              <a:rPr lang="en-US" sz="1700" b="1" dirty="0"/>
              <a:t>, E. (2009). Trauma-Informed Organizational Toolkit. Rockville, MD: Center for Mental Health Services, Substance Abuse and Mental Health Services Administration. Available at </a:t>
            </a:r>
            <a:r>
              <a:rPr lang="en-US" sz="1700" b="1" dirty="0">
                <a:hlinkClick r:id="rId4"/>
              </a:rPr>
              <a:t>www.homeless.samhsa.gov</a:t>
            </a:r>
            <a:r>
              <a:rPr lang="en-US" sz="1700" b="1" dirty="0"/>
              <a:t> and </a:t>
            </a:r>
            <a:r>
              <a:rPr lang="en-US" sz="1700" b="1" dirty="0" smtClean="0">
                <a:hlinkClick r:id="rId5"/>
              </a:rPr>
              <a:t>www.familyhomelessness.org</a:t>
            </a:r>
            <a:r>
              <a:rPr lang="en-US" sz="1700" b="1" dirty="0" smtClean="0"/>
              <a:t>) </a:t>
            </a:r>
          </a:p>
          <a:p>
            <a:pPr marL="456986" lvl="1" indent="0">
              <a:buNone/>
            </a:pPr>
            <a:endParaRPr lang="en-US" sz="1700" b="1" dirty="0"/>
          </a:p>
          <a:p>
            <a:r>
              <a:rPr lang="en-US" b="1" dirty="0" smtClean="0"/>
              <a:t>American Institutes for Research’s Trauma Informed Care Organizational Capacity Scale</a:t>
            </a:r>
          </a:p>
          <a:p>
            <a:pPr lvl="1"/>
            <a:r>
              <a:rPr lang="en-US" sz="1700" b="1" dirty="0" smtClean="0">
                <a:hlinkClick r:id="rId6"/>
              </a:rPr>
              <a:t>www.air.org</a:t>
            </a:r>
            <a:endParaRPr lang="en-US" sz="1700" b="1" dirty="0"/>
          </a:p>
          <a:p>
            <a:endParaRPr lang="en-US" b="1" dirty="0"/>
          </a:p>
          <a:p>
            <a:r>
              <a:rPr lang="en-US" b="1" dirty="0"/>
              <a:t>The National Council’s </a:t>
            </a:r>
            <a:r>
              <a:rPr lang="en-US" b="1" dirty="0" smtClean="0"/>
              <a:t>Trauma-Informed </a:t>
            </a:r>
            <a:r>
              <a:rPr lang="en-US" b="1" dirty="0"/>
              <a:t>Care Organizational </a:t>
            </a:r>
            <a:r>
              <a:rPr lang="en-US" b="1" dirty="0" smtClean="0"/>
              <a:t>Self-Assessment</a:t>
            </a:r>
          </a:p>
          <a:p>
            <a:pPr marL="0" indent="0">
              <a:buNone/>
            </a:pPr>
            <a:r>
              <a:rPr lang="en-US" sz="1700" b="1" dirty="0"/>
              <a:t>	</a:t>
            </a:r>
            <a:endParaRPr lang="en-US" sz="1700" b="1" dirty="0" smtClean="0"/>
          </a:p>
          <a:p>
            <a:pPr lvl="1"/>
            <a:r>
              <a:rPr lang="en-US" sz="1700" b="1" dirty="0" smtClean="0">
                <a:hlinkClick r:id="rId7"/>
              </a:rPr>
              <a:t>https</a:t>
            </a:r>
            <a:r>
              <a:rPr lang="en-US" sz="1700" b="1" dirty="0">
                <a:hlinkClick r:id="rId7"/>
              </a:rPr>
              <a:t>://</a:t>
            </a:r>
            <a:r>
              <a:rPr lang="en-US" sz="1700" b="1" dirty="0" smtClean="0">
                <a:hlinkClick r:id="rId7"/>
              </a:rPr>
              <a:t>www.thenationalcouncil.org/areas-of-expertise/trauma-informed-behavioral-healthcare/</a:t>
            </a:r>
            <a:r>
              <a:rPr lang="en-US" sz="1700" b="1" dirty="0" smtClean="0"/>
              <a:t> </a:t>
            </a:r>
          </a:p>
          <a:p>
            <a:pPr marL="0" indent="0">
              <a:buNone/>
            </a:pPr>
            <a:endParaRPr lang="en-US" sz="1700" b="1" dirty="0" smtClean="0"/>
          </a:p>
          <a:p>
            <a:pPr marL="0" indent="0">
              <a:buNone/>
            </a:pPr>
            <a:endParaRPr lang="en-US" sz="1700" b="1" dirty="0"/>
          </a:p>
          <a:p>
            <a:pPr marL="0" indent="0">
              <a:buNone/>
            </a:pPr>
            <a:endParaRPr lang="en-US" sz="1700" b="1" dirty="0"/>
          </a:p>
          <a:p>
            <a:pPr lvl="1"/>
            <a:endParaRPr lang="en-US" sz="1400" dirty="0" smtClean="0"/>
          </a:p>
          <a:p>
            <a:pPr marL="456986" lvl="1" indent="0">
              <a:buNone/>
            </a:pPr>
            <a:endParaRPr lang="en-US" sz="1400" dirty="0"/>
          </a:p>
        </p:txBody>
      </p:sp>
    </p:spTree>
    <p:extLst>
      <p:ext uri="{BB962C8B-B14F-4D97-AF65-F5344CB8AC3E}">
        <p14:creationId xmlns:p14="http://schemas.microsoft.com/office/powerpoint/2010/main" val="1036398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rPr>
              <a:t>Downtown Women’s Center’s </a:t>
            </a:r>
            <a:r>
              <a:rPr lang="en-US" dirty="0" smtClean="0">
                <a:solidFill>
                  <a:srgbClr val="92D050"/>
                </a:solidFill>
              </a:rPr>
              <a:t>Examples of Building a TIC Organization</a:t>
            </a:r>
            <a:endParaRPr lang="en-US" dirty="0"/>
          </a:p>
        </p:txBody>
      </p:sp>
      <p:sp>
        <p:nvSpPr>
          <p:cNvPr id="7" name="Content Placeholder 2"/>
          <p:cNvSpPr txBox="1">
            <a:spLocks/>
          </p:cNvSpPr>
          <p:nvPr/>
        </p:nvSpPr>
        <p:spPr>
          <a:xfrm>
            <a:off x="632541" y="1691148"/>
            <a:ext cx="10972800" cy="4660491"/>
          </a:xfrm>
          <a:prstGeom prst="rect">
            <a:avLst/>
          </a:prstGeom>
        </p:spPr>
        <p:txBody>
          <a:bodyPr vert="horz" lIns="91397" tIns="45698" rIns="91397" bIns="45698" rtlCol="0">
            <a:normAutofit fontScale="92500" lnSpcReduction="10000"/>
          </a:bodyPr>
          <a:lstStyle>
            <a:lvl1pPr marL="342739" indent="-342739" algn="l" defTabSz="456986" rtl="0" eaLnBrk="1" latinLnBrk="0" hangingPunct="1">
              <a:spcBef>
                <a:spcPct val="20000"/>
              </a:spcBef>
              <a:buFont typeface="Arial"/>
              <a:buChar char="•"/>
              <a:defRPr sz="3200" kern="1200">
                <a:solidFill>
                  <a:schemeClr val="tx1"/>
                </a:solidFill>
                <a:latin typeface="+mn-lt"/>
                <a:ea typeface="+mn-ea"/>
                <a:cs typeface="+mn-cs"/>
              </a:defRPr>
            </a:lvl1pPr>
            <a:lvl2pPr marL="742602" indent="-285616" algn="l" defTabSz="456986" rtl="0" eaLnBrk="1" latinLnBrk="0" hangingPunct="1">
              <a:spcBef>
                <a:spcPct val="20000"/>
              </a:spcBef>
              <a:buFont typeface="Arial"/>
              <a:buChar char="–"/>
              <a:defRPr sz="2800" kern="1200">
                <a:solidFill>
                  <a:schemeClr val="tx1"/>
                </a:solidFill>
                <a:latin typeface="+mn-lt"/>
                <a:ea typeface="+mn-ea"/>
                <a:cs typeface="+mn-cs"/>
              </a:defRPr>
            </a:lvl2pPr>
            <a:lvl3pPr marL="1142466" indent="-228492" algn="l" defTabSz="456986" rtl="0" eaLnBrk="1" latinLnBrk="0" hangingPunct="1">
              <a:spcBef>
                <a:spcPct val="20000"/>
              </a:spcBef>
              <a:buFont typeface="Arial"/>
              <a:buChar char="•"/>
              <a:defRPr sz="2400" kern="1200">
                <a:solidFill>
                  <a:schemeClr val="tx1"/>
                </a:solidFill>
                <a:latin typeface="+mn-lt"/>
                <a:ea typeface="+mn-ea"/>
                <a:cs typeface="+mn-cs"/>
              </a:defRPr>
            </a:lvl3pPr>
            <a:lvl4pPr marL="1599451" indent="-228492" algn="l" defTabSz="456986" rtl="0" eaLnBrk="1" latinLnBrk="0" hangingPunct="1">
              <a:spcBef>
                <a:spcPct val="20000"/>
              </a:spcBef>
              <a:buFont typeface="Arial"/>
              <a:buChar char="–"/>
              <a:defRPr sz="2000" kern="1200">
                <a:solidFill>
                  <a:schemeClr val="tx1"/>
                </a:solidFill>
                <a:latin typeface="+mn-lt"/>
                <a:ea typeface="+mn-ea"/>
                <a:cs typeface="+mn-cs"/>
              </a:defRPr>
            </a:lvl4pPr>
            <a:lvl5pPr marL="2056438" indent="-228492" algn="l" defTabSz="456986" rtl="0" eaLnBrk="1" latinLnBrk="0" hangingPunct="1">
              <a:spcBef>
                <a:spcPct val="20000"/>
              </a:spcBef>
              <a:buFont typeface="Arial"/>
              <a:buChar char="»"/>
              <a:defRPr sz="2000" kern="1200">
                <a:solidFill>
                  <a:schemeClr val="tx1"/>
                </a:solidFill>
                <a:latin typeface="+mn-lt"/>
                <a:ea typeface="+mn-ea"/>
                <a:cs typeface="+mn-cs"/>
              </a:defRPr>
            </a:lvl5pPr>
            <a:lvl6pPr marL="2513424" indent="-228492" algn="l" defTabSz="456986" rtl="0" eaLnBrk="1" latinLnBrk="0" hangingPunct="1">
              <a:spcBef>
                <a:spcPct val="20000"/>
              </a:spcBef>
              <a:buFont typeface="Arial"/>
              <a:buChar char="•"/>
              <a:defRPr sz="2000" kern="1200">
                <a:solidFill>
                  <a:schemeClr val="tx1"/>
                </a:solidFill>
                <a:latin typeface="+mn-lt"/>
                <a:ea typeface="+mn-ea"/>
                <a:cs typeface="+mn-cs"/>
              </a:defRPr>
            </a:lvl6pPr>
            <a:lvl7pPr marL="2970411" indent="-228492" algn="l" defTabSz="456986" rtl="0" eaLnBrk="1" latinLnBrk="0" hangingPunct="1">
              <a:spcBef>
                <a:spcPct val="20000"/>
              </a:spcBef>
              <a:buFont typeface="Arial"/>
              <a:buChar char="•"/>
              <a:defRPr sz="2000" kern="1200">
                <a:solidFill>
                  <a:schemeClr val="tx1"/>
                </a:solidFill>
                <a:latin typeface="+mn-lt"/>
                <a:ea typeface="+mn-ea"/>
                <a:cs typeface="+mn-cs"/>
              </a:defRPr>
            </a:lvl7pPr>
            <a:lvl8pPr marL="3427396" indent="-228492" algn="l" defTabSz="456986" rtl="0" eaLnBrk="1" latinLnBrk="0" hangingPunct="1">
              <a:spcBef>
                <a:spcPct val="20000"/>
              </a:spcBef>
              <a:buFont typeface="Arial"/>
              <a:buChar char="•"/>
              <a:defRPr sz="2000" kern="1200">
                <a:solidFill>
                  <a:schemeClr val="tx1"/>
                </a:solidFill>
                <a:latin typeface="+mn-lt"/>
                <a:ea typeface="+mn-ea"/>
                <a:cs typeface="+mn-cs"/>
              </a:defRPr>
            </a:lvl8pPr>
            <a:lvl9pPr marL="3884382" indent="-228492" algn="l" defTabSz="456986"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6986"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1. </a:t>
            </a:r>
            <a:r>
              <a:rPr kumimoji="0" lang="en-US" sz="1600" b="1" i="0" u="none" strike="noStrike" kern="1200" cap="none" spc="0" normalizeH="0" baseline="0" noProof="0" dirty="0" smtClean="0">
                <a:ln>
                  <a:noFill/>
                </a:ln>
                <a:solidFill>
                  <a:sysClr val="windowText" lastClr="000000"/>
                </a:solidFill>
                <a:effectLst/>
                <a:uLnTx/>
                <a:uFillTx/>
                <a:latin typeface="Calibri"/>
                <a:ea typeface="+mn-ea"/>
                <a:cs typeface="+mn-cs"/>
              </a:rPr>
              <a:t>Supporting Staff Development </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Early on-boarding, monthly staff training, annual retreat, weekly supervision </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Employee Assistance Program;</a:t>
            </a:r>
            <a:r>
              <a:rPr kumimoji="0" lang="en-US" sz="1600" b="0" i="0" u="none" strike="noStrike" kern="1200" cap="none" spc="0" normalizeH="0" noProof="0" dirty="0" smtClean="0">
                <a:ln>
                  <a:noFill/>
                </a:ln>
                <a:solidFill>
                  <a:sysClr val="windowText" lastClr="000000"/>
                </a:solidFill>
                <a:effectLst/>
                <a:uLnTx/>
                <a:uFillTx/>
                <a:latin typeface="Calibri"/>
                <a:ea typeface="+mn-ea"/>
                <a:cs typeface="+mn-cs"/>
              </a:rPr>
              <a:t> Vicarious Trauma Prevention workgroup</a:t>
            </a:r>
            <a:endPar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Staff satisfaction assessments; focus groups with third-party </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Training on TIC supervision </a:t>
            </a:r>
          </a:p>
          <a:p>
            <a:pPr marL="0" marR="0" lvl="0" indent="0" algn="l" defTabSz="456986"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2. </a:t>
            </a:r>
            <a:r>
              <a:rPr kumimoji="0" lang="en-US" sz="1600" b="1" i="0" u="none" strike="noStrike" kern="1200" cap="none" spc="0" normalizeH="0" baseline="0" noProof="0" dirty="0" smtClean="0">
                <a:ln>
                  <a:noFill/>
                </a:ln>
                <a:solidFill>
                  <a:sysClr val="windowText" lastClr="000000"/>
                </a:solidFill>
                <a:effectLst/>
                <a:uLnTx/>
                <a:uFillTx/>
                <a:latin typeface="Calibri"/>
                <a:ea typeface="+mn-ea"/>
                <a:cs typeface="+mn-cs"/>
              </a:rPr>
              <a:t>Establishing a Safe and Supportive Environment</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Safe physical surroundings; locks and lights work; staff have access to needed items to feel safe (panic buttons, security protocol) </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Consistency and confidentiality with the clients. </a:t>
            </a:r>
          </a:p>
          <a:p>
            <a:pPr marL="0" marR="0" lvl="0" indent="0" algn="l" defTabSz="456986"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3. </a:t>
            </a:r>
            <a:r>
              <a:rPr kumimoji="0" lang="en-US" sz="1600" b="1" i="0" u="none" strike="noStrike" kern="1200" cap="none" spc="0" normalizeH="0" baseline="0" noProof="0" dirty="0" smtClean="0">
                <a:ln>
                  <a:noFill/>
                </a:ln>
                <a:solidFill>
                  <a:sysClr val="windowText" lastClr="000000"/>
                </a:solidFill>
                <a:effectLst/>
                <a:uLnTx/>
                <a:uFillTx/>
                <a:latin typeface="Calibri"/>
                <a:ea typeface="+mn-ea"/>
                <a:cs typeface="+mn-cs"/>
              </a:rPr>
              <a:t>Assessing and Planning Services</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Intake and assessments are trauma-informed </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Client satisfaction surveys </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Clients are involved in program design </a:t>
            </a:r>
          </a:p>
          <a:p>
            <a:pPr marL="0" marR="0" lvl="0" indent="0" algn="l" defTabSz="456986"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4. </a:t>
            </a:r>
            <a:r>
              <a:rPr kumimoji="0" lang="en-US" sz="1600" b="1" i="0" u="none" strike="noStrike" kern="1200" cap="none" spc="0" normalizeH="0" baseline="0" noProof="0" dirty="0" smtClean="0">
                <a:ln>
                  <a:noFill/>
                </a:ln>
                <a:solidFill>
                  <a:sysClr val="windowText" lastClr="000000"/>
                </a:solidFill>
                <a:effectLst/>
                <a:uLnTx/>
                <a:uFillTx/>
                <a:latin typeface="Calibri"/>
                <a:ea typeface="+mn-ea"/>
                <a:cs typeface="+mn-cs"/>
              </a:rPr>
              <a:t>Adapting Policies</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Including staff feedback in policy procedures and strategic planning</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The program has a written statement that includes a commitment to understanding trauma and engaging in trauma-sensitive practices. </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The program has written policies outlining professional conduct for staff (e.g., boundaries, responses to consumers, etc.).</a:t>
            </a:r>
          </a:p>
          <a:p>
            <a:pPr marL="0" marR="0" lvl="0" indent="0" algn="l" defTabSz="456986" rtl="0" eaLnBrk="1" fontAlgn="auto" latinLnBrk="0" hangingPunct="1">
              <a:lnSpc>
                <a:spcPct val="100000"/>
              </a:lnSpc>
              <a:spcBef>
                <a:spcPct val="20000"/>
              </a:spcBef>
              <a:spcAft>
                <a:spcPts val="0"/>
              </a:spcAft>
              <a:buClrTx/>
              <a:buSzTx/>
              <a:buFont typeface="Arial"/>
              <a:buNone/>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5. </a:t>
            </a:r>
            <a:r>
              <a:rPr kumimoji="0" lang="en-US" sz="1600" b="1" i="0" u="none" strike="noStrike" kern="1200" cap="none" spc="0" normalizeH="0" baseline="0" noProof="0" dirty="0" smtClean="0">
                <a:ln>
                  <a:noFill/>
                </a:ln>
                <a:solidFill>
                  <a:sysClr val="windowText" lastClr="000000"/>
                </a:solidFill>
                <a:effectLst/>
                <a:uLnTx/>
                <a:uFillTx/>
                <a:latin typeface="Calibri"/>
                <a:ea typeface="+mn-ea"/>
                <a:cs typeface="+mn-cs"/>
              </a:rPr>
              <a:t>Evaluation and Continuous Quality Improvement</a:t>
            </a: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Quarterly reports to reflect on implementing TIC/how client feedback was incorporated </a:t>
            </a:r>
          </a:p>
          <a:p>
            <a:pPr marL="342739" marR="0" lvl="0" indent="-342739" algn="l" defTabSz="456986" rtl="0" eaLnBrk="1" fontAlgn="auto" latinLnBrk="0" hangingPunct="1">
              <a:lnSpc>
                <a:spcPct val="107000"/>
              </a:lnSpc>
              <a:spcBef>
                <a:spcPct val="20000"/>
              </a:spcBef>
              <a:spcAft>
                <a:spcPts val="791"/>
              </a:spcAft>
              <a:buClrTx/>
              <a:buSzTx/>
              <a:buFont typeface="Arial"/>
              <a:buChar char="•"/>
              <a:tabLst/>
              <a:defRPr/>
            </a:pPr>
            <a:endParaRPr kumimoji="0" lang="en-US" sz="1000" b="0" i="0" u="none" strike="noStrike" kern="1200" cap="none" spc="0" normalizeH="0" baseline="0" noProof="0" dirty="0" smtClean="0">
              <a:ln>
                <a:noFill/>
              </a:ln>
              <a:solidFill>
                <a:sysClr val="windowText" lastClr="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6986"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99863" marR="0" lvl="1" indent="0" algn="l" defTabSz="456986" rtl="0" eaLnBrk="1" fontAlgn="auto" latinLnBrk="0" hangingPunct="1">
              <a:lnSpc>
                <a:spcPct val="100000"/>
              </a:lnSpc>
              <a:spcBef>
                <a:spcPct val="20000"/>
              </a:spcBef>
              <a:spcAft>
                <a:spcPts val="0"/>
              </a:spcAft>
              <a:buClrTx/>
              <a:buSzTx/>
              <a:buFont typeface="Arial"/>
              <a:buNone/>
              <a:tabLst/>
              <a:defRPr/>
            </a:pPr>
            <a:endParaRPr kumimoji="0" lang="en-US" sz="28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837517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TIC Organizational Responsibilities </a:t>
            </a:r>
            <a:endParaRPr lang="en-US" dirty="0"/>
          </a:p>
        </p:txBody>
      </p:sp>
      <p:sp>
        <p:nvSpPr>
          <p:cNvPr id="6" name="Content Placeholder 2"/>
          <p:cNvSpPr txBox="1">
            <a:spLocks/>
          </p:cNvSpPr>
          <p:nvPr/>
        </p:nvSpPr>
        <p:spPr>
          <a:xfrm>
            <a:off x="0" y="1818968"/>
            <a:ext cx="12192000" cy="4630993"/>
          </a:xfrm>
          <a:prstGeom prst="rect">
            <a:avLst/>
          </a:prstGeom>
        </p:spPr>
        <p:txBody>
          <a:bodyPr vert="horz" lIns="91397" tIns="45698" rIns="91397" bIns="45698" rtlCol="0">
            <a:normAutofit fontScale="92500" lnSpcReduction="20000"/>
          </a:bodyPr>
          <a:lstStyle>
            <a:lvl1pPr marL="342739" indent="-342739" algn="l" defTabSz="456986" rtl="0" eaLnBrk="1" latinLnBrk="0" hangingPunct="1">
              <a:spcBef>
                <a:spcPct val="20000"/>
              </a:spcBef>
              <a:buFont typeface="Arial"/>
              <a:buChar char="•"/>
              <a:defRPr sz="3200" kern="1200">
                <a:solidFill>
                  <a:schemeClr val="tx1"/>
                </a:solidFill>
                <a:latin typeface="+mn-lt"/>
                <a:ea typeface="+mn-ea"/>
                <a:cs typeface="+mn-cs"/>
              </a:defRPr>
            </a:lvl1pPr>
            <a:lvl2pPr marL="742602" indent="-285616" algn="l" defTabSz="456986" rtl="0" eaLnBrk="1" latinLnBrk="0" hangingPunct="1">
              <a:spcBef>
                <a:spcPct val="20000"/>
              </a:spcBef>
              <a:buFont typeface="Arial"/>
              <a:buChar char="–"/>
              <a:defRPr sz="2800" kern="1200">
                <a:solidFill>
                  <a:schemeClr val="tx1"/>
                </a:solidFill>
                <a:latin typeface="+mn-lt"/>
                <a:ea typeface="+mn-ea"/>
                <a:cs typeface="+mn-cs"/>
              </a:defRPr>
            </a:lvl2pPr>
            <a:lvl3pPr marL="1142466" indent="-228492" algn="l" defTabSz="456986" rtl="0" eaLnBrk="1" latinLnBrk="0" hangingPunct="1">
              <a:spcBef>
                <a:spcPct val="20000"/>
              </a:spcBef>
              <a:buFont typeface="Arial"/>
              <a:buChar char="•"/>
              <a:defRPr sz="2400" kern="1200">
                <a:solidFill>
                  <a:schemeClr val="tx1"/>
                </a:solidFill>
                <a:latin typeface="+mn-lt"/>
                <a:ea typeface="+mn-ea"/>
                <a:cs typeface="+mn-cs"/>
              </a:defRPr>
            </a:lvl3pPr>
            <a:lvl4pPr marL="1599451" indent="-228492" algn="l" defTabSz="456986" rtl="0" eaLnBrk="1" latinLnBrk="0" hangingPunct="1">
              <a:spcBef>
                <a:spcPct val="20000"/>
              </a:spcBef>
              <a:buFont typeface="Arial"/>
              <a:buChar char="–"/>
              <a:defRPr sz="2000" kern="1200">
                <a:solidFill>
                  <a:schemeClr val="tx1"/>
                </a:solidFill>
                <a:latin typeface="+mn-lt"/>
                <a:ea typeface="+mn-ea"/>
                <a:cs typeface="+mn-cs"/>
              </a:defRPr>
            </a:lvl4pPr>
            <a:lvl5pPr marL="2056438" indent="-228492" algn="l" defTabSz="456986" rtl="0" eaLnBrk="1" latinLnBrk="0" hangingPunct="1">
              <a:spcBef>
                <a:spcPct val="20000"/>
              </a:spcBef>
              <a:buFont typeface="Arial"/>
              <a:buChar char="»"/>
              <a:defRPr sz="2000" kern="1200">
                <a:solidFill>
                  <a:schemeClr val="tx1"/>
                </a:solidFill>
                <a:latin typeface="+mn-lt"/>
                <a:ea typeface="+mn-ea"/>
                <a:cs typeface="+mn-cs"/>
              </a:defRPr>
            </a:lvl5pPr>
            <a:lvl6pPr marL="2513424" indent="-228492" algn="l" defTabSz="456986" rtl="0" eaLnBrk="1" latinLnBrk="0" hangingPunct="1">
              <a:spcBef>
                <a:spcPct val="20000"/>
              </a:spcBef>
              <a:buFont typeface="Arial"/>
              <a:buChar char="•"/>
              <a:defRPr sz="2000" kern="1200">
                <a:solidFill>
                  <a:schemeClr val="tx1"/>
                </a:solidFill>
                <a:latin typeface="+mn-lt"/>
                <a:ea typeface="+mn-ea"/>
                <a:cs typeface="+mn-cs"/>
              </a:defRPr>
            </a:lvl6pPr>
            <a:lvl7pPr marL="2970411" indent="-228492" algn="l" defTabSz="456986" rtl="0" eaLnBrk="1" latinLnBrk="0" hangingPunct="1">
              <a:spcBef>
                <a:spcPct val="20000"/>
              </a:spcBef>
              <a:buFont typeface="Arial"/>
              <a:buChar char="•"/>
              <a:defRPr sz="2000" kern="1200">
                <a:solidFill>
                  <a:schemeClr val="tx1"/>
                </a:solidFill>
                <a:latin typeface="+mn-lt"/>
                <a:ea typeface="+mn-ea"/>
                <a:cs typeface="+mn-cs"/>
              </a:defRPr>
            </a:lvl7pPr>
            <a:lvl8pPr marL="3427396" indent="-228492" algn="l" defTabSz="456986" rtl="0" eaLnBrk="1" latinLnBrk="0" hangingPunct="1">
              <a:spcBef>
                <a:spcPct val="20000"/>
              </a:spcBef>
              <a:buFont typeface="Arial"/>
              <a:buChar char="•"/>
              <a:defRPr sz="2000" kern="1200">
                <a:solidFill>
                  <a:schemeClr val="tx1"/>
                </a:solidFill>
                <a:latin typeface="+mn-lt"/>
                <a:ea typeface="+mn-ea"/>
                <a:cs typeface="+mn-cs"/>
              </a:defRPr>
            </a:lvl8pPr>
            <a:lvl9pPr marL="3884382" indent="-228492" algn="l" defTabSz="456986" rtl="0" eaLnBrk="1" latinLnBrk="0" hangingPunct="1">
              <a:spcBef>
                <a:spcPct val="20000"/>
              </a:spcBef>
              <a:buFont typeface="Arial"/>
              <a:buChar char="•"/>
              <a:defRPr sz="2000" kern="1200">
                <a:solidFill>
                  <a:schemeClr val="tx1"/>
                </a:solidFill>
                <a:latin typeface="+mn-lt"/>
                <a:ea typeface="+mn-ea"/>
                <a:cs typeface="+mn-cs"/>
              </a:defRPr>
            </a:lvl9pPr>
          </a:lstStyle>
          <a:p>
            <a:pPr marR="0" lvl="1" algn="l" defTabSz="456986"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smtClean="0">
                <a:ln>
                  <a:noFill/>
                </a:ln>
                <a:solidFill>
                  <a:sysClr val="windowText" lastClr="000000"/>
                </a:solidFill>
                <a:effectLst/>
                <a:uLnTx/>
                <a:uFillTx/>
                <a:latin typeface="Calibri"/>
                <a:ea typeface="+mn-ea"/>
                <a:cs typeface="+mn-cs"/>
              </a:rPr>
              <a:t>Organizations leadership communicates a TIC message</a:t>
            </a:r>
          </a:p>
          <a:p>
            <a:pPr marR="0" lvl="1" algn="l" defTabSz="456986"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smtClean="0">
                <a:ln>
                  <a:noFill/>
                </a:ln>
                <a:solidFill>
                  <a:sysClr val="windowText" lastClr="000000"/>
                </a:solidFill>
                <a:effectLst/>
                <a:uLnTx/>
                <a:uFillTx/>
                <a:latin typeface="Calibri"/>
                <a:ea typeface="+mn-ea"/>
                <a:cs typeface="+mn-cs"/>
              </a:rPr>
              <a:t>Organizational stakeholders are trained and buy-in </a:t>
            </a:r>
          </a:p>
          <a:p>
            <a:pPr marR="0" lvl="1" algn="l" defTabSz="456986"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smtClean="0">
                <a:ln>
                  <a:noFill/>
                </a:ln>
                <a:solidFill>
                  <a:sysClr val="windowText" lastClr="000000"/>
                </a:solidFill>
                <a:effectLst/>
                <a:uLnTx/>
                <a:uFillTx/>
                <a:latin typeface="Calibri"/>
                <a:ea typeface="+mn-ea"/>
                <a:cs typeface="+mn-cs"/>
              </a:rPr>
              <a:t>Job performance evaluations clearly describe TIC expectations </a:t>
            </a:r>
          </a:p>
          <a:p>
            <a:pPr marR="0" lvl="1" algn="l" defTabSz="456986"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smtClean="0">
                <a:ln>
                  <a:noFill/>
                </a:ln>
                <a:solidFill>
                  <a:sysClr val="windowText" lastClr="000000"/>
                </a:solidFill>
                <a:effectLst/>
                <a:uLnTx/>
                <a:uFillTx/>
                <a:latin typeface="Calibri"/>
                <a:ea typeface="+mn-ea"/>
                <a:cs typeface="+mn-cs"/>
              </a:rPr>
              <a:t>The organization helps staff develop personally meaningful stress management strategies</a:t>
            </a:r>
          </a:p>
          <a:p>
            <a:pPr marR="0" lvl="1" algn="l" defTabSz="456986"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smtClean="0">
                <a:ln>
                  <a:noFill/>
                </a:ln>
                <a:solidFill>
                  <a:sysClr val="windowText" lastClr="000000"/>
                </a:solidFill>
                <a:effectLst/>
                <a:uLnTx/>
                <a:uFillTx/>
                <a:latin typeface="Calibri"/>
                <a:ea typeface="+mn-ea"/>
                <a:cs typeface="+mn-cs"/>
              </a:rPr>
              <a:t>Compensation </a:t>
            </a:r>
          </a:p>
          <a:p>
            <a:pPr marR="0" lvl="1" algn="l" defTabSz="456986"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smtClean="0">
                <a:ln>
                  <a:noFill/>
                </a:ln>
                <a:solidFill>
                  <a:sysClr val="windowText" lastClr="000000"/>
                </a:solidFill>
                <a:effectLst/>
                <a:uLnTx/>
                <a:uFillTx/>
                <a:latin typeface="Calibri"/>
                <a:ea typeface="+mn-ea"/>
                <a:cs typeface="+mn-cs"/>
              </a:rPr>
              <a:t>Safety protocols and training </a:t>
            </a:r>
          </a:p>
          <a:p>
            <a:pPr marR="0" lvl="1" algn="l" defTabSz="456986"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smtClean="0">
                <a:ln>
                  <a:noFill/>
                </a:ln>
                <a:solidFill>
                  <a:sysClr val="windowText" lastClr="000000"/>
                </a:solidFill>
                <a:effectLst/>
                <a:uLnTx/>
                <a:uFillTx/>
                <a:latin typeface="Calibri"/>
                <a:ea typeface="+mn-ea"/>
                <a:cs typeface="+mn-cs"/>
              </a:rPr>
              <a:t>Invest in the work environment—facility maintenance</a:t>
            </a:r>
          </a:p>
          <a:p>
            <a:pPr marR="0" lvl="1" algn="l" defTabSz="456986"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smtClean="0">
                <a:ln>
                  <a:noFill/>
                </a:ln>
                <a:solidFill>
                  <a:sysClr val="windowText" lastClr="000000"/>
                </a:solidFill>
                <a:effectLst/>
                <a:uLnTx/>
                <a:uFillTx/>
                <a:latin typeface="Calibri"/>
                <a:ea typeface="+mn-ea"/>
                <a:cs typeface="+mn-cs"/>
              </a:rPr>
              <a:t>Balance workload</a:t>
            </a:r>
          </a:p>
          <a:p>
            <a:pPr marR="0" lvl="1" algn="l" defTabSz="456986"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smtClean="0">
                <a:ln>
                  <a:noFill/>
                </a:ln>
                <a:solidFill>
                  <a:sysClr val="windowText" lastClr="000000"/>
                </a:solidFill>
                <a:effectLst/>
                <a:uLnTx/>
                <a:uFillTx/>
                <a:latin typeface="Calibri"/>
                <a:ea typeface="+mn-ea"/>
                <a:cs typeface="+mn-cs"/>
              </a:rPr>
              <a:t>Shared leadership</a:t>
            </a:r>
          </a:p>
          <a:p>
            <a:pPr marR="0" lvl="1" algn="l" defTabSz="456986"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2800" i="0" u="none" strike="noStrike" kern="1200" cap="none" spc="0" normalizeH="0" baseline="0" noProof="0" dirty="0" smtClean="0">
                <a:ln>
                  <a:noFill/>
                </a:ln>
                <a:solidFill>
                  <a:sysClr val="windowText" lastClr="000000"/>
                </a:solidFill>
                <a:effectLst/>
                <a:uLnTx/>
                <a:uFillTx/>
                <a:latin typeface="Calibri"/>
                <a:ea typeface="+mn-ea"/>
                <a:cs typeface="+mn-cs"/>
              </a:rPr>
              <a:t>Solicit input; demonstrate how staff input makes positive change</a:t>
            </a:r>
          </a:p>
          <a:p>
            <a:pPr marL="742602" marR="0" lvl="1" indent="-285616" algn="l" defTabSz="456986" rtl="0" eaLnBrk="1" fontAlgn="auto" latinLnBrk="0" hangingPunct="1">
              <a:lnSpc>
                <a:spcPct val="100000"/>
              </a:lnSpc>
              <a:spcBef>
                <a:spcPct val="20000"/>
              </a:spcBef>
              <a:spcAft>
                <a:spcPts val="0"/>
              </a:spcAft>
              <a:buClrTx/>
              <a:buSzTx/>
              <a:buFont typeface="Arial"/>
              <a:buChar char="–"/>
              <a:tabLst/>
              <a:defRPr/>
            </a:pPr>
            <a:endParaRPr kumimoji="0" lang="en-US" sz="2800" b="1"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739" marR="0" lvl="0" indent="-342739" algn="l" defTabSz="456986" rtl="0" eaLnBrk="1" fontAlgn="auto" latinLnBrk="0" hangingPunct="1">
              <a:lnSpc>
                <a:spcPct val="100000"/>
              </a:lnSpc>
              <a:spcBef>
                <a:spcPct val="20000"/>
              </a:spcBef>
              <a:spcAft>
                <a:spcPts val="0"/>
              </a:spcAft>
              <a:buClrTx/>
              <a:buSzTx/>
              <a:buFont typeface="Arial"/>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247612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TIC Organizational Responsibilities </a:t>
            </a:r>
            <a:endParaRPr lang="en-US" dirty="0"/>
          </a:p>
        </p:txBody>
      </p:sp>
      <p:sp>
        <p:nvSpPr>
          <p:cNvPr id="3" name="Content Placeholder 2"/>
          <p:cNvSpPr>
            <a:spLocks noGrp="1"/>
          </p:cNvSpPr>
          <p:nvPr>
            <p:ph idx="1"/>
          </p:nvPr>
        </p:nvSpPr>
        <p:spPr/>
        <p:txBody>
          <a:bodyPr/>
          <a:lstStyle/>
          <a:p>
            <a:r>
              <a:rPr lang="en-US" sz="2400" b="1" dirty="0"/>
              <a:t>Trauma-Informed Supervision</a:t>
            </a:r>
          </a:p>
          <a:p>
            <a:pPr lvl="1">
              <a:buFont typeface="Arial" panose="020B0604020202020204" pitchFamily="34" charset="0"/>
              <a:buChar char="•"/>
            </a:pPr>
            <a:r>
              <a:rPr lang="en-US" sz="2000" dirty="0"/>
              <a:t>Teach people how to debrief (sliming vs low-impact debriefing) </a:t>
            </a:r>
          </a:p>
          <a:p>
            <a:pPr lvl="1">
              <a:buFont typeface="Arial" panose="020B0604020202020204" pitchFamily="34" charset="0"/>
              <a:buChar char="•"/>
            </a:pPr>
            <a:r>
              <a:rPr lang="en-US" sz="2000" dirty="0"/>
              <a:t>Coach on how to keep things in perspective </a:t>
            </a:r>
          </a:p>
          <a:p>
            <a:pPr lvl="1">
              <a:buFont typeface="Arial" panose="020B0604020202020204" pitchFamily="34" charset="0"/>
              <a:buChar char="•"/>
            </a:pPr>
            <a:r>
              <a:rPr lang="en-US" sz="2000" dirty="0"/>
              <a:t>Strengths-based</a:t>
            </a:r>
          </a:p>
          <a:p>
            <a:pPr lvl="1">
              <a:buFont typeface="Arial" panose="020B0604020202020204" pitchFamily="34" charset="0"/>
              <a:buChar char="•"/>
            </a:pPr>
            <a:r>
              <a:rPr lang="en-US" sz="2000" dirty="0"/>
              <a:t>Fail Forward  principals </a:t>
            </a:r>
          </a:p>
          <a:p>
            <a:pPr lvl="1">
              <a:buFont typeface="Arial" panose="020B0604020202020204" pitchFamily="34" charset="0"/>
              <a:buChar char="•"/>
            </a:pPr>
            <a:r>
              <a:rPr lang="en-US" sz="2000" dirty="0"/>
              <a:t>Set a good example </a:t>
            </a:r>
          </a:p>
          <a:p>
            <a:pPr lvl="1">
              <a:buFont typeface="Arial" panose="020B0604020202020204" pitchFamily="34" charset="0"/>
              <a:buChar char="•"/>
            </a:pPr>
            <a:r>
              <a:rPr lang="en-US" sz="2000" dirty="0"/>
              <a:t>Normalize and address Secondary Trauma; Create structure to discuss self-care </a:t>
            </a:r>
          </a:p>
          <a:p>
            <a:pPr lvl="1">
              <a:buFont typeface="Arial" panose="020B0604020202020204" pitchFamily="34" charset="0"/>
              <a:buChar char="•"/>
            </a:pPr>
            <a:r>
              <a:rPr lang="en-US" sz="2000" dirty="0"/>
              <a:t>Transparency </a:t>
            </a:r>
          </a:p>
          <a:p>
            <a:pPr lvl="1">
              <a:buFont typeface="Arial" panose="020B0604020202020204" pitchFamily="34" charset="0"/>
              <a:buChar char="•"/>
            </a:pPr>
            <a:r>
              <a:rPr lang="en-US" sz="2000" dirty="0"/>
              <a:t>Train in EBPs</a:t>
            </a:r>
          </a:p>
          <a:p>
            <a:pPr lvl="1">
              <a:buFont typeface="Arial" panose="020B0604020202020204" pitchFamily="34" charset="0"/>
              <a:buChar char="•"/>
            </a:pPr>
            <a:r>
              <a:rPr lang="en-US" sz="2000" dirty="0"/>
              <a:t>Training on importance to track and analyze data</a:t>
            </a:r>
          </a:p>
          <a:p>
            <a:pPr lvl="1">
              <a:buFont typeface="Arial" panose="020B0604020202020204" pitchFamily="34" charset="0"/>
              <a:buChar char="•"/>
            </a:pPr>
            <a:r>
              <a:rPr lang="en-US" sz="2000" dirty="0"/>
              <a:t>Balance workload</a:t>
            </a:r>
          </a:p>
          <a:p>
            <a:endParaRPr lang="en-US" dirty="0"/>
          </a:p>
        </p:txBody>
      </p:sp>
    </p:spTree>
    <p:extLst>
      <p:ext uri="{BB962C8B-B14F-4D97-AF65-F5344CB8AC3E}">
        <p14:creationId xmlns:p14="http://schemas.microsoft.com/office/powerpoint/2010/main" val="1509721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TIC Organizational Outcomes </a:t>
            </a:r>
            <a:endParaRPr lang="en-US" dirty="0"/>
          </a:p>
        </p:txBody>
      </p:sp>
      <p:sp>
        <p:nvSpPr>
          <p:cNvPr id="3" name="Content Placeholder 2"/>
          <p:cNvSpPr>
            <a:spLocks noGrp="1"/>
          </p:cNvSpPr>
          <p:nvPr>
            <p:ph idx="1"/>
          </p:nvPr>
        </p:nvSpPr>
        <p:spPr/>
        <p:txBody>
          <a:bodyPr/>
          <a:lstStyle/>
          <a:p>
            <a:pPr marL="342739" lvl="0" indent="-342739" defTabSz="456986">
              <a:lnSpc>
                <a:spcPct val="100000"/>
              </a:lnSpc>
              <a:spcBef>
                <a:spcPct val="20000"/>
              </a:spcBef>
              <a:spcAft>
                <a:spcPts val="0"/>
              </a:spcAft>
              <a:buClrTx/>
              <a:buSzTx/>
              <a:buFont typeface="Arial"/>
              <a:buChar char="•"/>
            </a:pPr>
            <a:r>
              <a:rPr lang="en-US" sz="2600" dirty="0">
                <a:solidFill>
                  <a:prstClr val="black"/>
                </a:solidFill>
              </a:rPr>
              <a:t>Increased better outcomes for individuals served </a:t>
            </a:r>
          </a:p>
          <a:p>
            <a:pPr marL="342739" lvl="0" indent="-342739" defTabSz="456986">
              <a:lnSpc>
                <a:spcPct val="100000"/>
              </a:lnSpc>
              <a:spcBef>
                <a:spcPct val="20000"/>
              </a:spcBef>
              <a:spcAft>
                <a:spcPts val="0"/>
              </a:spcAft>
              <a:buClrTx/>
              <a:buSzTx/>
              <a:buFont typeface="Arial"/>
              <a:buChar char="•"/>
            </a:pPr>
            <a:r>
              <a:rPr lang="en-US" sz="2600" dirty="0">
                <a:solidFill>
                  <a:prstClr val="black"/>
                </a:solidFill>
              </a:rPr>
              <a:t>Less staff turnover related to workplace dissatisfaction </a:t>
            </a:r>
          </a:p>
          <a:p>
            <a:pPr marL="342739" lvl="0" indent="-342739" defTabSz="456986">
              <a:lnSpc>
                <a:spcPct val="100000"/>
              </a:lnSpc>
              <a:spcBef>
                <a:spcPct val="20000"/>
              </a:spcBef>
              <a:spcAft>
                <a:spcPts val="0"/>
              </a:spcAft>
              <a:buClrTx/>
              <a:buSzTx/>
              <a:buFont typeface="Arial"/>
              <a:buChar char="•"/>
            </a:pPr>
            <a:r>
              <a:rPr lang="en-US" sz="2600" dirty="0">
                <a:solidFill>
                  <a:prstClr val="black"/>
                </a:solidFill>
              </a:rPr>
              <a:t>Productivity goals are met/Better outcomes for clients </a:t>
            </a:r>
          </a:p>
          <a:p>
            <a:pPr marL="342739" lvl="0" indent="-342739" defTabSz="456986">
              <a:lnSpc>
                <a:spcPct val="100000"/>
              </a:lnSpc>
              <a:spcBef>
                <a:spcPct val="20000"/>
              </a:spcBef>
              <a:spcAft>
                <a:spcPts val="0"/>
              </a:spcAft>
              <a:buClrTx/>
              <a:buSzTx/>
              <a:buFont typeface="Arial"/>
              <a:buChar char="•"/>
            </a:pPr>
            <a:r>
              <a:rPr lang="en-US" sz="2600" dirty="0">
                <a:solidFill>
                  <a:prstClr val="black"/>
                </a:solidFill>
              </a:rPr>
              <a:t>Stress related workers comp decreases</a:t>
            </a:r>
          </a:p>
          <a:p>
            <a:pPr marL="342739" lvl="0" indent="-342739" defTabSz="456986">
              <a:lnSpc>
                <a:spcPct val="100000"/>
              </a:lnSpc>
              <a:spcBef>
                <a:spcPct val="20000"/>
              </a:spcBef>
              <a:spcAft>
                <a:spcPts val="0"/>
              </a:spcAft>
              <a:buClrTx/>
              <a:buSzTx/>
              <a:buFont typeface="Arial"/>
              <a:buChar char="•"/>
            </a:pPr>
            <a:r>
              <a:rPr lang="en-US" sz="2600" dirty="0">
                <a:solidFill>
                  <a:prstClr val="black"/>
                </a:solidFill>
              </a:rPr>
              <a:t>Reduction of unplanned time off</a:t>
            </a:r>
          </a:p>
          <a:p>
            <a:pPr marL="342739" lvl="0" indent="-342739" defTabSz="456986">
              <a:lnSpc>
                <a:spcPct val="100000"/>
              </a:lnSpc>
              <a:spcBef>
                <a:spcPct val="20000"/>
              </a:spcBef>
              <a:spcAft>
                <a:spcPts val="0"/>
              </a:spcAft>
              <a:buClrTx/>
              <a:buSzTx/>
              <a:buFont typeface="Arial"/>
              <a:buChar char="•"/>
            </a:pPr>
            <a:r>
              <a:rPr lang="en-US" sz="2600" dirty="0">
                <a:solidFill>
                  <a:prstClr val="black"/>
                </a:solidFill>
              </a:rPr>
              <a:t>Staff surveys demonstrate higher satisfaction rates </a:t>
            </a:r>
          </a:p>
          <a:p>
            <a:pPr marL="342739" lvl="0" indent="-342739" defTabSz="456986">
              <a:lnSpc>
                <a:spcPct val="100000"/>
              </a:lnSpc>
              <a:spcBef>
                <a:spcPct val="20000"/>
              </a:spcBef>
              <a:spcAft>
                <a:spcPts val="0"/>
              </a:spcAft>
              <a:buClrTx/>
              <a:buSzTx/>
              <a:buFont typeface="Arial"/>
              <a:buChar char="•"/>
            </a:pPr>
            <a:r>
              <a:rPr lang="en-US" sz="2600" dirty="0">
                <a:solidFill>
                  <a:prstClr val="black"/>
                </a:solidFill>
              </a:rPr>
              <a:t>Client surveys demonstrate higher satisfaction rates/greater ability to reach goals  </a:t>
            </a:r>
          </a:p>
          <a:p>
            <a:endParaRPr lang="en-US" dirty="0"/>
          </a:p>
        </p:txBody>
      </p:sp>
    </p:spTree>
    <p:extLst>
      <p:ext uri="{BB962C8B-B14F-4D97-AF65-F5344CB8AC3E}">
        <p14:creationId xmlns:p14="http://schemas.microsoft.com/office/powerpoint/2010/main" val="265992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99937F-334E-49AA-BDA2-BEF4FE7485BC}"/>
              </a:ext>
            </a:extLst>
          </p:cNvPr>
          <p:cNvSpPr>
            <a:spLocks noGrp="1"/>
          </p:cNvSpPr>
          <p:nvPr>
            <p:ph type="title"/>
          </p:nvPr>
        </p:nvSpPr>
        <p:spPr/>
        <p:txBody>
          <a:bodyPr/>
          <a:lstStyle/>
          <a:p>
            <a:r>
              <a:rPr lang="en-US" dirty="0">
                <a:solidFill>
                  <a:schemeClr val="accent1">
                    <a:lumMod val="50000"/>
                  </a:schemeClr>
                </a:solidFill>
              </a:rPr>
              <a:t>What is Trauma?</a:t>
            </a:r>
          </a:p>
        </p:txBody>
      </p:sp>
      <p:sp>
        <p:nvSpPr>
          <p:cNvPr id="3" name="Content Placeholder 2">
            <a:extLst>
              <a:ext uri="{FF2B5EF4-FFF2-40B4-BE49-F238E27FC236}">
                <a16:creationId xmlns:a16="http://schemas.microsoft.com/office/drawing/2014/main" xmlns="" id="{2E249DEC-E9E7-49BA-A146-119E1FE89D96}"/>
              </a:ext>
            </a:extLst>
          </p:cNvPr>
          <p:cNvSpPr>
            <a:spLocks noGrp="1"/>
          </p:cNvSpPr>
          <p:nvPr>
            <p:ph idx="1"/>
          </p:nvPr>
        </p:nvSpPr>
        <p:spPr/>
        <p:txBody>
          <a:bodyPr>
            <a:normAutofit fontScale="92500"/>
          </a:bodyPr>
          <a:lstStyle/>
          <a:p>
            <a:pPr algn="ctr"/>
            <a:r>
              <a:rPr lang="en-US" sz="3600" dirty="0">
                <a:latin typeface="+mj-lt"/>
              </a:rPr>
              <a:t>“Psychological trauma is an </a:t>
            </a:r>
            <a:r>
              <a:rPr lang="en-US" sz="3600" dirty="0">
                <a:solidFill>
                  <a:schemeClr val="tx1"/>
                </a:solidFill>
                <a:latin typeface="+mj-lt"/>
              </a:rPr>
              <a:t>affiliation of the powerless</a:t>
            </a:r>
            <a:r>
              <a:rPr lang="en-US" sz="3600" dirty="0">
                <a:latin typeface="+mj-lt"/>
              </a:rPr>
              <a:t>. At the moment of trauma, the victim is rendered </a:t>
            </a:r>
            <a:r>
              <a:rPr lang="en-US" sz="3600" dirty="0">
                <a:solidFill>
                  <a:schemeClr val="accent6">
                    <a:lumMod val="50000"/>
                  </a:schemeClr>
                </a:solidFill>
                <a:latin typeface="+mj-lt"/>
              </a:rPr>
              <a:t>helpless</a:t>
            </a:r>
            <a:r>
              <a:rPr lang="en-US" sz="3600" dirty="0">
                <a:latin typeface="+mj-lt"/>
              </a:rPr>
              <a:t> by </a:t>
            </a:r>
            <a:r>
              <a:rPr lang="en-US" sz="3600" dirty="0">
                <a:solidFill>
                  <a:schemeClr val="tx1"/>
                </a:solidFill>
                <a:latin typeface="+mj-lt"/>
              </a:rPr>
              <a:t>overwhelming force. When the force is that of nature, we speak of disasters. When the force is that of other human beings, we speak of atrocities</a:t>
            </a:r>
            <a:r>
              <a:rPr lang="en-US" sz="3600" dirty="0">
                <a:latin typeface="+mj-lt"/>
              </a:rPr>
              <a:t>. Traumatic events  </a:t>
            </a:r>
            <a:r>
              <a:rPr lang="en-US" sz="3600" dirty="0">
                <a:solidFill>
                  <a:schemeClr val="accent6">
                    <a:lumMod val="75000"/>
                  </a:schemeClr>
                </a:solidFill>
                <a:latin typeface="+mj-lt"/>
              </a:rPr>
              <a:t>overwhelm the ordinary systems of care that give people a sense of control, connection, and meaning</a:t>
            </a:r>
            <a:r>
              <a:rPr lang="en-US" sz="3600" dirty="0">
                <a:latin typeface="+mj-lt"/>
              </a:rPr>
              <a:t>.“</a:t>
            </a:r>
          </a:p>
          <a:p>
            <a:pPr algn="r"/>
            <a:r>
              <a:rPr lang="en-US" sz="3000" dirty="0">
                <a:latin typeface="+mj-lt"/>
              </a:rPr>
              <a:t>- Judith Herman</a:t>
            </a:r>
          </a:p>
        </p:txBody>
      </p:sp>
    </p:spTree>
    <p:extLst>
      <p:ext uri="{BB962C8B-B14F-4D97-AF65-F5344CB8AC3E}">
        <p14:creationId xmlns:p14="http://schemas.microsoft.com/office/powerpoint/2010/main" val="2326506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2"/>
            <a:ext cx="10515600" cy="1325563"/>
          </a:xfrm>
        </p:spPr>
        <p:txBody>
          <a:bodyPr>
            <a:noAutofit/>
          </a:bodyPr>
          <a:lstStyle/>
          <a:p>
            <a:r>
              <a:rPr lang="en-US" dirty="0" smtClean="0">
                <a:solidFill>
                  <a:srgbClr val="92D050"/>
                </a:solidFill>
              </a:rPr>
              <a:t>Why TIC Organizational Building is Important</a:t>
            </a:r>
            <a:endParaRPr lang="en-US" dirty="0">
              <a:latin typeface="+mn-lt"/>
            </a:endParaRPr>
          </a:p>
        </p:txBody>
      </p:sp>
      <p:sp>
        <p:nvSpPr>
          <p:cNvPr id="3" name="Content Placeholder 2"/>
          <p:cNvSpPr>
            <a:spLocks noGrp="1"/>
          </p:cNvSpPr>
          <p:nvPr>
            <p:ph idx="1"/>
          </p:nvPr>
        </p:nvSpPr>
        <p:spPr>
          <a:xfrm>
            <a:off x="4673600" y="1295403"/>
            <a:ext cx="7518400" cy="5562599"/>
          </a:xfrm>
        </p:spPr>
        <p:txBody>
          <a:bodyPr>
            <a:normAutofit/>
          </a:bodyPr>
          <a:lstStyle/>
          <a:p>
            <a:r>
              <a:rPr lang="en-US" sz="2800" b="1" dirty="0"/>
              <a:t>Compassion Satisfaction: </a:t>
            </a:r>
            <a:r>
              <a:rPr lang="en-US" sz="2800" dirty="0"/>
              <a:t>Positive feelings derived from </a:t>
            </a:r>
            <a:r>
              <a:rPr lang="en-US" sz="2800" dirty="0" smtClean="0"/>
              <a:t>one’s </a:t>
            </a:r>
            <a:r>
              <a:rPr lang="en-US" sz="2800" dirty="0"/>
              <a:t>work </a:t>
            </a:r>
            <a:r>
              <a:rPr lang="en-US" sz="2800" dirty="0" smtClean="0"/>
              <a:t>making a </a:t>
            </a:r>
            <a:r>
              <a:rPr lang="en-US" sz="2800" dirty="0"/>
              <a:t>meaningful </a:t>
            </a:r>
            <a:r>
              <a:rPr lang="en-US" sz="2800" dirty="0" smtClean="0"/>
              <a:t>contribution</a:t>
            </a:r>
          </a:p>
          <a:p>
            <a:r>
              <a:rPr lang="en-US" sz="2800" b="1" dirty="0" smtClean="0"/>
              <a:t>Burnout</a:t>
            </a:r>
            <a:r>
              <a:rPr lang="en-US" sz="2800" b="1" dirty="0"/>
              <a:t>: </a:t>
            </a:r>
            <a:r>
              <a:rPr lang="en-US" sz="2800" dirty="0" smtClean="0"/>
              <a:t>Low job satisfaction, feel powerless </a:t>
            </a:r>
            <a:r>
              <a:rPr lang="en-US" sz="2800" dirty="0" smtClean="0"/>
              <a:t>and overwhelmed </a:t>
            </a:r>
          </a:p>
          <a:p>
            <a:r>
              <a:rPr lang="en-US" sz="2800" b="1" dirty="0" smtClean="0"/>
              <a:t>Compassion </a:t>
            </a:r>
            <a:r>
              <a:rPr lang="en-US" sz="2800" b="1" dirty="0"/>
              <a:t>Fatigue</a:t>
            </a:r>
            <a:r>
              <a:rPr lang="en-US" sz="2800" b="1" dirty="0" smtClean="0"/>
              <a:t>: </a:t>
            </a:r>
            <a:r>
              <a:rPr lang="en-US" sz="2800" dirty="0" smtClean="0"/>
              <a:t>Profound emotional and physical exhaustion, erosion of empathy and hope for our clients and ourselves</a:t>
            </a:r>
            <a:endParaRPr lang="en-US" sz="2800" dirty="0"/>
          </a:p>
          <a:p>
            <a:pPr lvl="0"/>
            <a:r>
              <a:rPr lang="en-US" sz="2800" b="1" dirty="0" smtClean="0"/>
              <a:t>Vicarious/Secondary </a:t>
            </a:r>
            <a:r>
              <a:rPr lang="en-US" sz="2800" b="1" dirty="0"/>
              <a:t>Trauma</a:t>
            </a:r>
            <a:r>
              <a:rPr lang="en-US" sz="2800" b="1" dirty="0" smtClean="0"/>
              <a:t>:</a:t>
            </a:r>
            <a:r>
              <a:rPr lang="en-US" sz="2800" dirty="0"/>
              <a:t> </a:t>
            </a:r>
            <a:r>
              <a:rPr lang="en-US" sz="2800" dirty="0" smtClean="0"/>
              <a:t>Fundamental beliefs change; numbness, sadness, and/or anger toward unfairness of the world; can lead to PTSD</a:t>
            </a:r>
            <a:endParaRPr lang="en-US" sz="2800" dirty="0"/>
          </a:p>
        </p:txBody>
      </p:sp>
      <p:pic>
        <p:nvPicPr>
          <p:cNvPr id="6" name="Picture 2" descr="Image result for Lassie get hel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980" y="1349791"/>
            <a:ext cx="4719485" cy="503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9030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Action </a:t>
            </a:r>
            <a:endParaRPr lang="en-US"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86968" y="1846266"/>
            <a:ext cx="8478389" cy="402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3863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7F07CE-F3F7-4D97-AE67-37B6F8F5168D}"/>
              </a:ext>
            </a:extLst>
          </p:cNvPr>
          <p:cNvSpPr>
            <a:spLocks noGrp="1"/>
          </p:cNvSpPr>
          <p:nvPr>
            <p:ph type="title"/>
          </p:nvPr>
        </p:nvSpPr>
        <p:spPr/>
        <p:txBody>
          <a:bodyPr/>
          <a:lstStyle/>
          <a:p>
            <a:r>
              <a:rPr lang="en-US" dirty="0">
                <a:solidFill>
                  <a:schemeClr val="accent6">
                    <a:lumMod val="50000"/>
                  </a:schemeClr>
                </a:solidFill>
              </a:rPr>
              <a:t>Other definitions of Trauma </a:t>
            </a:r>
          </a:p>
        </p:txBody>
      </p:sp>
      <p:sp>
        <p:nvSpPr>
          <p:cNvPr id="3" name="Content Placeholder 2">
            <a:extLst>
              <a:ext uri="{FF2B5EF4-FFF2-40B4-BE49-F238E27FC236}">
                <a16:creationId xmlns:a16="http://schemas.microsoft.com/office/drawing/2014/main" xmlns="" id="{A859CD39-E673-4861-8459-DD91444EB23E}"/>
              </a:ext>
            </a:extLst>
          </p:cNvPr>
          <p:cNvSpPr>
            <a:spLocks noGrp="1"/>
          </p:cNvSpPr>
          <p:nvPr>
            <p:ph idx="1"/>
          </p:nvPr>
        </p:nvSpPr>
        <p:spPr/>
        <p:txBody>
          <a:bodyPr>
            <a:normAutofit/>
          </a:bodyPr>
          <a:lstStyle/>
          <a:p>
            <a:r>
              <a:rPr lang="en-US" sz="3200" dirty="0">
                <a:latin typeface="+mj-lt"/>
              </a:rPr>
              <a:t>"...a trauma  is any event or experience of sufficient force or magnitude that it </a:t>
            </a:r>
            <a:r>
              <a:rPr lang="en-US" sz="3200" dirty="0">
                <a:solidFill>
                  <a:schemeClr val="accent6">
                    <a:lumMod val="50000"/>
                  </a:schemeClr>
                </a:solidFill>
                <a:latin typeface="+mj-lt"/>
              </a:rPr>
              <a:t>overwhelms</a:t>
            </a:r>
            <a:r>
              <a:rPr lang="en-US" sz="3200" dirty="0">
                <a:latin typeface="+mj-lt"/>
              </a:rPr>
              <a:t> the capacity of the individual to absorb the experience and continue essentially unaffected, and which therefore results in a significant reduction or distortion of the individual’s ability to carry on with normal </a:t>
            </a:r>
            <a:r>
              <a:rPr lang="en-US" sz="3200" dirty="0" err="1">
                <a:latin typeface="+mj-lt"/>
              </a:rPr>
              <a:t>behaviour</a:t>
            </a:r>
            <a:r>
              <a:rPr lang="en-US" sz="3200" dirty="0">
                <a:latin typeface="+mj-lt"/>
              </a:rPr>
              <a:t>, and to function adequately in their lives.“</a:t>
            </a:r>
          </a:p>
          <a:p>
            <a:pPr algn="r"/>
            <a:r>
              <a:rPr lang="en-US" sz="3200" dirty="0">
                <a:latin typeface="+mj-lt"/>
              </a:rPr>
              <a:t>-Robin Johnson</a:t>
            </a:r>
          </a:p>
        </p:txBody>
      </p:sp>
    </p:spTree>
    <p:extLst>
      <p:ext uri="{BB962C8B-B14F-4D97-AF65-F5344CB8AC3E}">
        <p14:creationId xmlns:p14="http://schemas.microsoft.com/office/powerpoint/2010/main" val="39026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6143DB-5102-47EF-85E6-2184CB591FBA}"/>
              </a:ext>
            </a:extLst>
          </p:cNvPr>
          <p:cNvSpPr>
            <a:spLocks noGrp="1"/>
          </p:cNvSpPr>
          <p:nvPr>
            <p:ph type="title"/>
          </p:nvPr>
        </p:nvSpPr>
        <p:spPr/>
        <p:txBody>
          <a:bodyPr/>
          <a:lstStyle/>
          <a:p>
            <a:r>
              <a:rPr lang="en-US" dirty="0">
                <a:solidFill>
                  <a:srgbClr val="92D050"/>
                </a:solidFill>
              </a:rPr>
              <a:t>Trauma Informed Care – a Cultural Shift</a:t>
            </a:r>
          </a:p>
        </p:txBody>
      </p:sp>
      <p:sp>
        <p:nvSpPr>
          <p:cNvPr id="3" name="Content Placeholder 2">
            <a:extLst>
              <a:ext uri="{FF2B5EF4-FFF2-40B4-BE49-F238E27FC236}">
                <a16:creationId xmlns:a16="http://schemas.microsoft.com/office/drawing/2014/main" xmlns="" id="{C1DEC1F8-D461-4F74-9321-59ED1A585C75}"/>
              </a:ext>
            </a:extLst>
          </p:cNvPr>
          <p:cNvSpPr>
            <a:spLocks noGrp="1"/>
          </p:cNvSpPr>
          <p:nvPr>
            <p:ph idx="1"/>
          </p:nvPr>
        </p:nvSpPr>
        <p:spPr/>
        <p:txBody>
          <a:bodyPr>
            <a:normAutofit/>
          </a:bodyPr>
          <a:lstStyle/>
          <a:p>
            <a:pPr algn="ctr"/>
            <a:r>
              <a:rPr lang="en-US" sz="3600" dirty="0">
                <a:solidFill>
                  <a:schemeClr val="accent6">
                    <a:lumMod val="50000"/>
                  </a:schemeClr>
                </a:solidFill>
              </a:rPr>
              <a:t>From asking: “What is wrong with you?”</a:t>
            </a:r>
          </a:p>
          <a:p>
            <a:pPr algn="ctr"/>
            <a:r>
              <a:rPr lang="en-US" sz="3600" dirty="0">
                <a:solidFill>
                  <a:schemeClr val="accent6">
                    <a:lumMod val="50000"/>
                  </a:schemeClr>
                </a:solidFill>
              </a:rPr>
              <a:t>To: “What Happened to You?”</a:t>
            </a:r>
          </a:p>
          <a:p>
            <a:pPr algn="ctr"/>
            <a:endParaRPr lang="en-US" sz="3600" dirty="0">
              <a:solidFill>
                <a:schemeClr val="accent6">
                  <a:lumMod val="50000"/>
                </a:schemeClr>
              </a:solidFill>
            </a:endParaRPr>
          </a:p>
          <a:p>
            <a:pPr algn="ctr"/>
            <a:r>
              <a:rPr lang="en-US" sz="3600" dirty="0">
                <a:solidFill>
                  <a:schemeClr val="accent1">
                    <a:lumMod val="50000"/>
                  </a:schemeClr>
                </a:solidFill>
              </a:rPr>
              <a:t>From Power OVER </a:t>
            </a:r>
          </a:p>
          <a:p>
            <a:pPr algn="ctr"/>
            <a:r>
              <a:rPr lang="en-US" sz="3600" dirty="0">
                <a:solidFill>
                  <a:schemeClr val="accent1">
                    <a:lumMod val="50000"/>
                  </a:schemeClr>
                </a:solidFill>
              </a:rPr>
              <a:t>to Power WITH</a:t>
            </a:r>
          </a:p>
        </p:txBody>
      </p:sp>
    </p:spTree>
    <p:extLst>
      <p:ext uri="{BB962C8B-B14F-4D97-AF65-F5344CB8AC3E}">
        <p14:creationId xmlns:p14="http://schemas.microsoft.com/office/powerpoint/2010/main" val="3313862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1F83ECB-4FCB-49FE-8F9A-108C86DDEBFB}"/>
              </a:ext>
            </a:extLst>
          </p:cNvPr>
          <p:cNvSpPr>
            <a:spLocks noGrp="1"/>
          </p:cNvSpPr>
          <p:nvPr>
            <p:ph type="title"/>
          </p:nvPr>
        </p:nvSpPr>
        <p:spPr/>
        <p:txBody>
          <a:bodyPr/>
          <a:lstStyle/>
          <a:p>
            <a:r>
              <a:rPr lang="en-US" dirty="0">
                <a:solidFill>
                  <a:schemeClr val="accent1">
                    <a:lumMod val="50000"/>
                  </a:schemeClr>
                </a:solidFill>
              </a:rPr>
              <a:t>What is Trauma Informed Care?</a:t>
            </a:r>
          </a:p>
        </p:txBody>
      </p:sp>
      <p:sp>
        <p:nvSpPr>
          <p:cNvPr id="5" name="Content Placeholder 4">
            <a:extLst>
              <a:ext uri="{FF2B5EF4-FFF2-40B4-BE49-F238E27FC236}">
                <a16:creationId xmlns:a16="http://schemas.microsoft.com/office/drawing/2014/main" xmlns="" id="{2C42F2A6-120E-446C-AE2E-FD7DF08FDF3E}"/>
              </a:ext>
            </a:extLst>
          </p:cNvPr>
          <p:cNvSpPr>
            <a:spLocks noGrp="1"/>
          </p:cNvSpPr>
          <p:nvPr>
            <p:ph idx="1"/>
          </p:nvPr>
        </p:nvSpPr>
        <p:spPr>
          <a:xfrm>
            <a:off x="1097280" y="2323750"/>
            <a:ext cx="10058400" cy="3545344"/>
          </a:xfrm>
        </p:spPr>
        <p:txBody>
          <a:bodyPr/>
          <a:lstStyle/>
          <a:p>
            <a:r>
              <a:rPr lang="en-US" sz="3200" dirty="0">
                <a:latin typeface="+mj-lt"/>
              </a:rPr>
              <a:t>"Trauma Informed Services assume that people are doing the best they can at any given time to cope with the life altering and frequently catastrophic effects of trauma. Because victimization can lead to disconnection with self and isolation from others, the challenge is to develop services that create authentic reconnection, reparation, and healing.”</a:t>
            </a:r>
          </a:p>
          <a:p>
            <a:pPr algn="r"/>
            <a:r>
              <a:rPr lang="en-US" sz="1400" dirty="0"/>
              <a:t>A Long Journey Home; A guide for creating Trauma-Informed Services for Mothers and Children experiencing Homelessness</a:t>
            </a:r>
          </a:p>
        </p:txBody>
      </p:sp>
    </p:spTree>
    <p:extLst>
      <p:ext uri="{BB962C8B-B14F-4D97-AF65-F5344CB8AC3E}">
        <p14:creationId xmlns:p14="http://schemas.microsoft.com/office/powerpoint/2010/main" val="90827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62626A-8DBF-41A7-8D14-7295C61D98AF}"/>
              </a:ext>
            </a:extLst>
          </p:cNvPr>
          <p:cNvSpPr>
            <a:spLocks noGrp="1"/>
          </p:cNvSpPr>
          <p:nvPr>
            <p:ph type="title"/>
          </p:nvPr>
        </p:nvSpPr>
        <p:spPr/>
        <p:txBody>
          <a:bodyPr/>
          <a:lstStyle/>
          <a:p>
            <a:r>
              <a:rPr lang="en-US" dirty="0">
                <a:solidFill>
                  <a:schemeClr val="accent6">
                    <a:lumMod val="50000"/>
                  </a:schemeClr>
                </a:solidFill>
              </a:rPr>
              <a:t>Guiding Principles of TIC</a:t>
            </a:r>
          </a:p>
        </p:txBody>
      </p:sp>
      <p:sp>
        <p:nvSpPr>
          <p:cNvPr id="3" name="Content Placeholder 2">
            <a:extLst>
              <a:ext uri="{FF2B5EF4-FFF2-40B4-BE49-F238E27FC236}">
                <a16:creationId xmlns:a16="http://schemas.microsoft.com/office/drawing/2014/main" xmlns="" id="{518113B7-DE81-4110-A06A-3C561E910786}"/>
              </a:ext>
            </a:extLst>
          </p:cNvPr>
          <p:cNvSpPr>
            <a:spLocks noGrp="1"/>
          </p:cNvSpPr>
          <p:nvPr>
            <p:ph idx="1"/>
          </p:nvPr>
        </p:nvSpPr>
        <p:spPr/>
        <p:txBody>
          <a:bodyPr>
            <a:normAutofit/>
          </a:bodyPr>
          <a:lstStyle/>
          <a:p>
            <a:pPr marL="0" indent="0" algn="ctr">
              <a:buNone/>
            </a:pPr>
            <a:r>
              <a:rPr lang="en-US" sz="3200" dirty="0">
                <a:solidFill>
                  <a:schemeClr val="accent1">
                    <a:lumMod val="50000"/>
                  </a:schemeClr>
                </a:solidFill>
              </a:rPr>
              <a:t>SAFETY</a:t>
            </a:r>
          </a:p>
          <a:p>
            <a:pPr marL="0" indent="0" algn="ctr">
              <a:buNone/>
            </a:pPr>
            <a:r>
              <a:rPr lang="en-US" sz="3200" dirty="0">
                <a:solidFill>
                  <a:schemeClr val="accent1">
                    <a:lumMod val="50000"/>
                  </a:schemeClr>
                </a:solidFill>
              </a:rPr>
              <a:t>Trustworthiness and Transparency</a:t>
            </a:r>
          </a:p>
          <a:p>
            <a:pPr marL="0" indent="0" algn="ctr">
              <a:buNone/>
            </a:pPr>
            <a:r>
              <a:rPr lang="en-US" sz="3200" dirty="0">
                <a:solidFill>
                  <a:schemeClr val="accent1">
                    <a:lumMod val="50000"/>
                  </a:schemeClr>
                </a:solidFill>
              </a:rPr>
              <a:t>Peer Support and Mutual Self Help</a:t>
            </a:r>
          </a:p>
          <a:p>
            <a:pPr marL="0" indent="0" algn="ctr">
              <a:buNone/>
            </a:pPr>
            <a:r>
              <a:rPr lang="en-US" sz="3200" dirty="0">
                <a:solidFill>
                  <a:schemeClr val="accent1">
                    <a:lumMod val="50000"/>
                  </a:schemeClr>
                </a:solidFill>
              </a:rPr>
              <a:t>Collaboration and Mutuality</a:t>
            </a:r>
          </a:p>
          <a:p>
            <a:pPr marL="0" indent="0" algn="ctr">
              <a:buNone/>
            </a:pPr>
            <a:r>
              <a:rPr lang="en-US" sz="3200" dirty="0">
                <a:solidFill>
                  <a:schemeClr val="accent1">
                    <a:lumMod val="50000"/>
                  </a:schemeClr>
                </a:solidFill>
              </a:rPr>
              <a:t>Empowerment, Voice and Choice</a:t>
            </a:r>
          </a:p>
          <a:p>
            <a:pPr marL="0" indent="0" algn="ctr">
              <a:buNone/>
            </a:pPr>
            <a:r>
              <a:rPr lang="en-US" sz="3200" dirty="0">
                <a:solidFill>
                  <a:schemeClr val="accent1">
                    <a:lumMod val="50000"/>
                  </a:schemeClr>
                </a:solidFill>
              </a:rPr>
              <a:t>Cultural, Historical and Gender Issues</a:t>
            </a:r>
          </a:p>
        </p:txBody>
      </p:sp>
    </p:spTree>
    <p:extLst>
      <p:ext uri="{BB962C8B-B14F-4D97-AF65-F5344CB8AC3E}">
        <p14:creationId xmlns:p14="http://schemas.microsoft.com/office/powerpoint/2010/main" val="2577122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8D049E-37BD-4536-9F2C-3B1335D331F6}"/>
              </a:ext>
            </a:extLst>
          </p:cNvPr>
          <p:cNvSpPr>
            <a:spLocks noGrp="1"/>
          </p:cNvSpPr>
          <p:nvPr>
            <p:ph type="title"/>
          </p:nvPr>
        </p:nvSpPr>
        <p:spPr>
          <a:xfrm>
            <a:off x="1097280" y="286607"/>
            <a:ext cx="10058400" cy="1450757"/>
          </a:xfrm>
        </p:spPr>
        <p:txBody>
          <a:bodyPr/>
          <a:lstStyle/>
          <a:p>
            <a:r>
              <a:rPr lang="en-US" dirty="0">
                <a:solidFill>
                  <a:schemeClr val="accent1">
                    <a:lumMod val="50000"/>
                  </a:schemeClr>
                </a:solidFill>
              </a:rPr>
              <a:t>A Trauma Informed Approach</a:t>
            </a:r>
          </a:p>
        </p:txBody>
      </p:sp>
      <p:sp>
        <p:nvSpPr>
          <p:cNvPr id="3" name="Content Placeholder 2">
            <a:extLst>
              <a:ext uri="{FF2B5EF4-FFF2-40B4-BE49-F238E27FC236}">
                <a16:creationId xmlns:a16="http://schemas.microsoft.com/office/drawing/2014/main" xmlns="" id="{C1213DA7-6EB8-4821-91AB-8AA2EE014CED}"/>
              </a:ext>
            </a:extLst>
          </p:cNvPr>
          <p:cNvSpPr>
            <a:spLocks noGrp="1"/>
          </p:cNvSpPr>
          <p:nvPr>
            <p:ph idx="1"/>
          </p:nvPr>
        </p:nvSpPr>
        <p:spPr>
          <a:xfrm>
            <a:off x="620789" y="1845734"/>
            <a:ext cx="10534895" cy="4023360"/>
          </a:xfrm>
        </p:spPr>
        <p:txBody>
          <a:bodyPr>
            <a:normAutofit/>
          </a:bodyPr>
          <a:lstStyle/>
          <a:p>
            <a:r>
              <a:rPr lang="en-US" sz="2800" b="1" dirty="0">
                <a:solidFill>
                  <a:schemeClr val="accent6">
                    <a:lumMod val="50000"/>
                  </a:schemeClr>
                </a:solidFill>
                <a:latin typeface="+mj-lt"/>
              </a:rPr>
              <a:t>Realizes</a:t>
            </a:r>
            <a:r>
              <a:rPr lang="en-US" sz="2800" dirty="0">
                <a:solidFill>
                  <a:schemeClr val="accent6">
                    <a:lumMod val="50000"/>
                  </a:schemeClr>
                </a:solidFill>
                <a:latin typeface="+mj-lt"/>
              </a:rPr>
              <a:t> the widespread impact of trauma and understands potential paths for recovery.</a:t>
            </a:r>
          </a:p>
          <a:p>
            <a:r>
              <a:rPr lang="en-US" sz="2800" b="1" dirty="0">
                <a:solidFill>
                  <a:schemeClr val="accent3">
                    <a:lumMod val="50000"/>
                  </a:schemeClr>
                </a:solidFill>
                <a:latin typeface="+mj-lt"/>
              </a:rPr>
              <a:t>Recognizes</a:t>
            </a:r>
            <a:r>
              <a:rPr lang="en-US" sz="2800" dirty="0">
                <a:solidFill>
                  <a:schemeClr val="accent3">
                    <a:lumMod val="50000"/>
                  </a:schemeClr>
                </a:solidFill>
                <a:latin typeface="+mj-lt"/>
              </a:rPr>
              <a:t> the signs and symptoms of trauma in clients, families, staff, and others involved with the system.</a:t>
            </a:r>
          </a:p>
          <a:p>
            <a:pPr>
              <a:spcAft>
                <a:spcPts val="0"/>
              </a:spcAft>
            </a:pPr>
            <a:r>
              <a:rPr lang="en-US" sz="2800" b="1" dirty="0">
                <a:solidFill>
                  <a:schemeClr val="accent6">
                    <a:lumMod val="50000"/>
                  </a:schemeClr>
                </a:solidFill>
                <a:latin typeface="+mj-lt"/>
              </a:rPr>
              <a:t>Responds</a:t>
            </a:r>
            <a:r>
              <a:rPr lang="en-US" sz="2800" dirty="0">
                <a:solidFill>
                  <a:schemeClr val="accent6">
                    <a:lumMod val="50000"/>
                  </a:schemeClr>
                </a:solidFill>
                <a:latin typeface="+mj-lt"/>
              </a:rPr>
              <a:t> by fully integrating knowledge about</a:t>
            </a:r>
          </a:p>
          <a:p>
            <a:pPr>
              <a:spcAft>
                <a:spcPts val="0"/>
              </a:spcAft>
            </a:pPr>
            <a:r>
              <a:rPr lang="en-US" sz="2800" dirty="0">
                <a:solidFill>
                  <a:schemeClr val="accent6">
                    <a:lumMod val="50000"/>
                  </a:schemeClr>
                </a:solidFill>
                <a:latin typeface="+mj-lt"/>
              </a:rPr>
              <a:t> trauma into policies, procedures, and practices. </a:t>
            </a:r>
          </a:p>
          <a:p>
            <a:endParaRPr lang="en-US" sz="2800" dirty="0">
              <a:latin typeface="+mj-lt"/>
            </a:endParaRPr>
          </a:p>
          <a:p>
            <a:r>
              <a:rPr lang="en-US" sz="2800" dirty="0">
                <a:solidFill>
                  <a:schemeClr val="accent3">
                    <a:lumMod val="50000"/>
                  </a:schemeClr>
                </a:solidFill>
                <a:latin typeface="+mj-lt"/>
              </a:rPr>
              <a:t>Seeks to actively resist re-traumatization.</a:t>
            </a:r>
          </a:p>
        </p:txBody>
      </p:sp>
      <p:pic>
        <p:nvPicPr>
          <p:cNvPr id="5" name="Picture 4">
            <a:extLst>
              <a:ext uri="{FF2B5EF4-FFF2-40B4-BE49-F238E27FC236}">
                <a16:creationId xmlns:a16="http://schemas.microsoft.com/office/drawing/2014/main" xmlns="" id="{604D6519-CBE7-4FB9-A9ED-426199FCAA98}"/>
              </a:ext>
            </a:extLst>
          </p:cNvPr>
          <p:cNvPicPr>
            <a:picLocks noChangeAspect="1"/>
          </p:cNvPicPr>
          <p:nvPr/>
        </p:nvPicPr>
        <p:blipFill rotWithShape="1">
          <a:blip r:embed="rId3"/>
          <a:srcRect b="14964"/>
          <a:stretch/>
        </p:blipFill>
        <p:spPr>
          <a:xfrm>
            <a:off x="7783309" y="3714801"/>
            <a:ext cx="3372375" cy="2323444"/>
          </a:xfrm>
          <a:prstGeom prst="rect">
            <a:avLst/>
          </a:prstGeom>
        </p:spPr>
      </p:pic>
    </p:spTree>
    <p:extLst>
      <p:ext uri="{BB962C8B-B14F-4D97-AF65-F5344CB8AC3E}">
        <p14:creationId xmlns:p14="http://schemas.microsoft.com/office/powerpoint/2010/main" val="138382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338324-1F11-4887-94F7-7779104E56CD}"/>
              </a:ext>
            </a:extLst>
          </p:cNvPr>
          <p:cNvSpPr>
            <a:spLocks noGrp="1"/>
          </p:cNvSpPr>
          <p:nvPr>
            <p:ph type="title"/>
          </p:nvPr>
        </p:nvSpPr>
        <p:spPr/>
        <p:txBody>
          <a:bodyPr/>
          <a:lstStyle/>
          <a:p>
            <a:r>
              <a:rPr lang="en-US" dirty="0"/>
              <a:t>Neurobiology of the Brain</a:t>
            </a:r>
          </a:p>
        </p:txBody>
      </p:sp>
      <p:pic>
        <p:nvPicPr>
          <p:cNvPr id="4" name="gm9CIJ74Oxw">
            <a:hlinkClick r:id="" action="ppaction://media"/>
            <a:extLst>
              <a:ext uri="{FF2B5EF4-FFF2-40B4-BE49-F238E27FC236}">
                <a16:creationId xmlns:a16="http://schemas.microsoft.com/office/drawing/2014/main" xmlns="" id="{AAE07985-8F39-4E7F-AB4F-A94B9D765768}"/>
              </a:ext>
            </a:extLst>
          </p:cNvPr>
          <p:cNvPicPr>
            <a:picLocks noGrp="1" noRot="1" noChangeAspect="1"/>
          </p:cNvPicPr>
          <p:nvPr>
            <p:ph idx="1"/>
            <a:videoFile r:link="rId1"/>
          </p:nvPr>
        </p:nvPicPr>
        <p:blipFill>
          <a:blip r:embed="rId4"/>
          <a:stretch>
            <a:fillRect/>
          </a:stretch>
        </p:blipFill>
        <p:spPr>
          <a:xfrm>
            <a:off x="3075371" y="1858953"/>
            <a:ext cx="5540127" cy="4155095"/>
          </a:xfrm>
          <a:prstGeom prst="rect">
            <a:avLst/>
          </a:prstGeom>
        </p:spPr>
      </p:pic>
    </p:spTree>
    <p:extLst>
      <p:ext uri="{BB962C8B-B14F-4D97-AF65-F5344CB8AC3E}">
        <p14:creationId xmlns:p14="http://schemas.microsoft.com/office/powerpoint/2010/main" val="3407611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118653-EB88-4549-B241-7C261A4D11F2}"/>
              </a:ext>
            </a:extLst>
          </p:cNvPr>
          <p:cNvSpPr>
            <a:spLocks noGrp="1"/>
          </p:cNvSpPr>
          <p:nvPr>
            <p:ph type="title"/>
          </p:nvPr>
        </p:nvSpPr>
        <p:spPr/>
        <p:txBody>
          <a:bodyPr/>
          <a:lstStyle/>
          <a:p>
            <a:r>
              <a:rPr lang="en-US" dirty="0">
                <a:solidFill>
                  <a:srgbClr val="92D050"/>
                </a:solidFill>
              </a:rPr>
              <a:t>Rainbow’s Journey to Implementing TIC</a:t>
            </a:r>
          </a:p>
        </p:txBody>
      </p:sp>
      <p:sp>
        <p:nvSpPr>
          <p:cNvPr id="3" name="Content Placeholder 2">
            <a:extLst>
              <a:ext uri="{FF2B5EF4-FFF2-40B4-BE49-F238E27FC236}">
                <a16:creationId xmlns:a16="http://schemas.microsoft.com/office/drawing/2014/main" xmlns="" id="{95EA1543-DE19-4C8C-9049-DD4977EFD9E5}"/>
              </a:ext>
            </a:extLst>
          </p:cNvPr>
          <p:cNvSpPr>
            <a:spLocks noGrp="1"/>
          </p:cNvSpPr>
          <p:nvPr>
            <p:ph idx="1"/>
          </p:nvPr>
        </p:nvSpPr>
        <p:spPr>
          <a:xfrm>
            <a:off x="1097280" y="2659310"/>
            <a:ext cx="10058400" cy="3209784"/>
          </a:xfrm>
        </p:spPr>
        <p:txBody>
          <a:bodyPr/>
          <a:lstStyle/>
          <a:p>
            <a:pPr algn="ctr"/>
            <a:r>
              <a:rPr lang="en-US" sz="3200" dirty="0">
                <a:latin typeface="+mj-lt"/>
              </a:rPr>
              <a:t>Begins with how we communicate: with the participants, their children, and with each other.  We want to set a collaborative tone in everything that we do.</a:t>
            </a:r>
          </a:p>
          <a:p>
            <a:endParaRPr lang="en-US" dirty="0"/>
          </a:p>
          <a:p>
            <a:pPr algn="ctr"/>
            <a:r>
              <a:rPr lang="en-US" sz="2800" dirty="0">
                <a:solidFill>
                  <a:schemeClr val="accent6">
                    <a:lumMod val="50000"/>
                  </a:schemeClr>
                </a:solidFill>
                <a:latin typeface="+mj-lt"/>
              </a:rPr>
              <a:t>“…cultivating an environment of hopefulness…” – Harris &amp; Fallot</a:t>
            </a:r>
          </a:p>
        </p:txBody>
      </p:sp>
    </p:spTree>
    <p:extLst>
      <p:ext uri="{BB962C8B-B14F-4D97-AF65-F5344CB8AC3E}">
        <p14:creationId xmlns:p14="http://schemas.microsoft.com/office/powerpoint/2010/main" val="401742211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693</TotalTime>
  <Words>1188</Words>
  <Application>Microsoft Office PowerPoint</Application>
  <PresentationFormat>Custom</PresentationFormat>
  <Paragraphs>172</Paragraphs>
  <Slides>21</Slides>
  <Notes>16</Notes>
  <HiddenSlides>0</HiddenSlides>
  <MMClips>1</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Retrospect</vt:lpstr>
      <vt:lpstr>3_Office Theme</vt:lpstr>
      <vt:lpstr>From Power Over to Power With: Applying Trauma Informed Care To Our Work</vt:lpstr>
      <vt:lpstr>What is Trauma?</vt:lpstr>
      <vt:lpstr>Other definitions of Trauma </vt:lpstr>
      <vt:lpstr>Trauma Informed Care – a Cultural Shift</vt:lpstr>
      <vt:lpstr>What is Trauma Informed Care?</vt:lpstr>
      <vt:lpstr>Guiding Principles of TIC</vt:lpstr>
      <vt:lpstr>A Trauma Informed Approach</vt:lpstr>
      <vt:lpstr>Neurobiology of the Brain</vt:lpstr>
      <vt:lpstr>Rainbow’s Journey to Implementing TIC</vt:lpstr>
      <vt:lpstr>Rainbow’s Commitment to a Trauma Informed Culture</vt:lpstr>
      <vt:lpstr>What does a TI organization look like?</vt:lpstr>
      <vt:lpstr>Rethinking Shelter </vt:lpstr>
      <vt:lpstr>A Call To Action </vt:lpstr>
      <vt:lpstr>Downtown Women’s Center’s Journey towards a TIC Organization</vt:lpstr>
      <vt:lpstr>Organizational Assessment Tools </vt:lpstr>
      <vt:lpstr>Downtown Women’s Center’s Examples of Building a TIC Organization</vt:lpstr>
      <vt:lpstr>TIC Organizational Responsibilities </vt:lpstr>
      <vt:lpstr>TIC Organizational Responsibilities </vt:lpstr>
      <vt:lpstr>TIC Organizational Outcomes </vt:lpstr>
      <vt:lpstr>Why TIC Organizational Building is Important</vt:lpstr>
      <vt:lpstr>Call to Action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Power Over to Power With: Applying Trauma Informed Care To Our Work</dc:title>
  <dc:creator>Elizabeth Eastlund</dc:creator>
  <cp:lastModifiedBy>Amy Turk</cp:lastModifiedBy>
  <cp:revision>16</cp:revision>
  <dcterms:created xsi:type="dcterms:W3CDTF">2017-10-19T22:49:22Z</dcterms:created>
  <dcterms:modified xsi:type="dcterms:W3CDTF">2017-10-22T20:12:05Z</dcterms:modified>
</cp:coreProperties>
</file>