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0" r:id="rId2"/>
    <p:sldId id="258" r:id="rId3"/>
    <p:sldId id="283" r:id="rId4"/>
    <p:sldId id="280" r:id="rId5"/>
    <p:sldId id="305" r:id="rId6"/>
    <p:sldId id="306" r:id="rId7"/>
    <p:sldId id="282" r:id="rId8"/>
    <p:sldId id="286" r:id="rId9"/>
    <p:sldId id="285" r:id="rId10"/>
    <p:sldId id="307" r:id="rId11"/>
    <p:sldId id="289" r:id="rId12"/>
    <p:sldId id="288" r:id="rId13"/>
    <p:sldId id="300" r:id="rId14"/>
    <p:sldId id="287" r:id="rId15"/>
    <p:sldId id="272" r:id="rId16"/>
    <p:sldId id="276" r:id="rId17"/>
    <p:sldId id="292" r:id="rId18"/>
    <p:sldId id="293" r:id="rId19"/>
    <p:sldId id="284" r:id="rId20"/>
    <p:sldId id="271" r:id="rId21"/>
    <p:sldId id="295" r:id="rId22"/>
    <p:sldId id="294" r:id="rId23"/>
    <p:sldId id="308" r:id="rId24"/>
    <p:sldId id="301" r:id="rId25"/>
    <p:sldId id="303" r:id="rId26"/>
    <p:sldId id="302" r:id="rId27"/>
    <p:sldId id="290" r:id="rId28"/>
    <p:sldId id="275" r:id="rId29"/>
    <p:sldId id="297" r:id="rId30"/>
    <p:sldId id="298" r:id="rId31"/>
    <p:sldId id="304" r:id="rId3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Goldman" initials="AG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57A7"/>
    <a:srgbClr val="B18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2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9E391-267A-BA4D-80AA-3920B564936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33FA-25E1-D943-B6F4-81C5D8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9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8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0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6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8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6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1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2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9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EEB11-AF88-44C0-8C7A-41A0E611BCD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2605-66F6-4D4C-9562-5A9E36C1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8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473450" y="528824"/>
            <a:ext cx="2153194" cy="776828"/>
            <a:chOff x="3473450" y="666750"/>
            <a:chExt cx="2153194" cy="77682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935" y="3838353"/>
            <a:ext cx="2413591" cy="119906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Eve Sheedy Moderator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Los Angeles City Attorney’s Office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75411" y="1535430"/>
            <a:ext cx="6386830" cy="191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50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Preventing and Addressing Homelessness</a:t>
            </a:r>
          </a:p>
          <a:p>
            <a:pPr lvl="0" algn="ctr">
              <a:lnSpc>
                <a:spcPct val="90000"/>
              </a:lnSpc>
              <a:spcBef>
                <a:spcPts val="750"/>
              </a:spcBef>
            </a:pPr>
            <a:r>
              <a:rPr lang="en-US" sz="2400" dirty="0">
                <a:solidFill>
                  <a:srgbClr val="000000"/>
                </a:solidFill>
                <a:latin typeface="Arial Black"/>
                <a:cs typeface="Arial Black"/>
              </a:rPr>
              <a:t>A Legal Services Approach for Domestic Violence Survivors</a:t>
            </a:r>
          </a:p>
          <a:p>
            <a:pPr algn="ctr">
              <a:lnSpc>
                <a:spcPct val="80000"/>
              </a:lnSpc>
            </a:pPr>
            <a:endParaRPr lang="en-US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748088" y="3453904"/>
            <a:ext cx="1641475" cy="0"/>
          </a:xfrm>
          <a:prstGeom prst="line">
            <a:avLst/>
          </a:prstGeom>
          <a:ln w="381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>
            <a:extLst>
              <a:ext uri="{FF2B5EF4-FFF2-40B4-BE49-F238E27FC236}">
                <a16:creationId xmlns:a16="http://schemas.microsoft.com/office/drawing/2014/main" id="{B372DF84-6D80-45ED-B5A1-B7EB1A5983C5}"/>
              </a:ext>
            </a:extLst>
          </p:cNvPr>
          <p:cNvSpPr txBox="1">
            <a:spLocks/>
          </p:cNvSpPr>
          <p:nvPr/>
        </p:nvSpPr>
        <p:spPr>
          <a:xfrm>
            <a:off x="5722338" y="3838352"/>
            <a:ext cx="2964462" cy="119906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>
                <a:solidFill>
                  <a:srgbClr val="000000"/>
                </a:solidFill>
                <a:latin typeface="Arial"/>
                <a:cs typeface="Arial"/>
              </a:rPr>
              <a:t>Marci </a:t>
            </a:r>
            <a:r>
              <a:rPr lang="en-US" sz="2300" b="1" dirty="0" err="1">
                <a:solidFill>
                  <a:srgbClr val="000000"/>
                </a:solidFill>
                <a:latin typeface="Arial"/>
                <a:cs typeface="Arial"/>
              </a:rPr>
              <a:t>Fukuroda</a:t>
            </a:r>
            <a:endParaRPr lang="en-US" sz="23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Rainbow Services, Ltd.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8FDF5CA-6F2B-4825-BE7A-68606F21C3A5}"/>
              </a:ext>
            </a:extLst>
          </p:cNvPr>
          <p:cNvSpPr txBox="1">
            <a:spLocks/>
          </p:cNvSpPr>
          <p:nvPr/>
        </p:nvSpPr>
        <p:spPr>
          <a:xfrm>
            <a:off x="2945220" y="3838352"/>
            <a:ext cx="2777118" cy="1199065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>
                <a:solidFill>
                  <a:srgbClr val="000000"/>
                </a:solidFill>
                <a:latin typeface="Arial"/>
                <a:cs typeface="Arial"/>
              </a:rPr>
              <a:t>Amy Goldman</a:t>
            </a:r>
          </a:p>
          <a:p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Neighborhood Legal Services of Los Angeles County</a:t>
            </a:r>
          </a:p>
        </p:txBody>
      </p:sp>
    </p:spTree>
    <p:extLst>
      <p:ext uri="{BB962C8B-B14F-4D97-AF65-F5344CB8AC3E}">
        <p14:creationId xmlns:p14="http://schemas.microsoft.com/office/powerpoint/2010/main" val="284207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43" y="129473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Why Call the Police: Challenges to </a:t>
            </a:r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Cooperation and Abuser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441" y="2436018"/>
            <a:ext cx="3544589" cy="1852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Victims</a:t>
            </a:r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who are </a:t>
            </a:r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homeless</a:t>
            </a:r>
            <a:r>
              <a:rPr lang="en-US" sz="2000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or who enter a </a:t>
            </a:r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DV shelter can </a:t>
            </a:r>
            <a:r>
              <a:rPr lang="en-US" sz="2000" dirty="0">
                <a:latin typeface="Arial"/>
                <a:cs typeface="Arial"/>
              </a:rPr>
              <a:t>easily become disconnected from  law enforcement, prosecutors</a:t>
            </a:r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and the court system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32944" y="4388146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3325878" y="2436019"/>
            <a:ext cx="2549998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48447" y="2436019"/>
            <a:ext cx="3919633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Abusers who are homeless are difficult to </a:t>
            </a:r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arrest</a:t>
            </a:r>
            <a:r>
              <a:rPr lang="en-US" sz="2000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and locate for </a:t>
            </a:r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service of process </a:t>
            </a:r>
            <a:r>
              <a:rPr lang="en-US" sz="2000" dirty="0">
                <a:latin typeface="Arial"/>
                <a:cs typeface="Arial"/>
              </a:rPr>
              <a:t>in criminal and civil cases</a:t>
            </a:r>
          </a:p>
        </p:txBody>
      </p:sp>
    </p:spTree>
    <p:extLst>
      <p:ext uri="{BB962C8B-B14F-4D97-AF65-F5344CB8AC3E}">
        <p14:creationId xmlns:p14="http://schemas.microsoft.com/office/powerpoint/2010/main" val="299878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73450" y="528824"/>
            <a:ext cx="2153194" cy="776828"/>
            <a:chOff x="3473450" y="666750"/>
            <a:chExt cx="2153194" cy="7768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1296" y="1456568"/>
            <a:ext cx="7886700" cy="101843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  <a:t>How Can a Survivor Safely </a:t>
            </a:r>
            <a:b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</a:br>
            <a: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  <a:t>Remain in the Home?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9302" y="2338017"/>
            <a:ext cx="7781703" cy="14619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  <a:ea typeface="Adobe Heiti Std R" panose="020B0400000000000000" pitchFamily="34" charset="-128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Legal protections can help ensure that a survivor is able to continue living safely in their home.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53994" y="3915090"/>
            <a:ext cx="1641475" cy="0"/>
          </a:xfrm>
          <a:prstGeom prst="line">
            <a:avLst/>
          </a:prstGeom>
          <a:ln w="3810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Remaining in the Home:</a:t>
            </a:r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Residence Exclusion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6019"/>
            <a:ext cx="3835336" cy="2051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The protected party can obtain an emergency order to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kick the abuser</a:t>
            </a:r>
            <a:r>
              <a:rPr lang="en-US" dirty="0">
                <a:latin typeface="Arial"/>
                <a:cs typeface="Arial"/>
              </a:rPr>
              <a:t> out of the home.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3608" y="4487333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2340007" y="2436019"/>
            <a:ext cx="2123979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08894" y="2436019"/>
            <a:ext cx="2228786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>
              <a:solidFill>
                <a:srgbClr val="7557A7"/>
              </a:solidFill>
              <a:latin typeface="Arial"/>
              <a:cs typeface="Arial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77781" y="2436019"/>
            <a:ext cx="2123979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643993" y="2436019"/>
            <a:ext cx="3871356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/>
                <a:cs typeface="Arial"/>
              </a:rPr>
              <a:t>The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abuser</a:t>
            </a:r>
            <a:r>
              <a:rPr lang="en-US" dirty="0">
                <a:latin typeface="Arial"/>
                <a:cs typeface="Arial"/>
              </a:rPr>
              <a:t> can be kicked out even if they are on the lease with the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protected person</a:t>
            </a:r>
            <a:r>
              <a:rPr lang="en-US" dirty="0">
                <a:latin typeface="Arial"/>
                <a:cs typeface="Arial"/>
              </a:rPr>
              <a:t>, the only person on the lease or own the home.</a:t>
            </a:r>
          </a:p>
        </p:txBody>
      </p:sp>
    </p:spTree>
    <p:extLst>
      <p:ext uri="{BB962C8B-B14F-4D97-AF65-F5344CB8AC3E}">
        <p14:creationId xmlns:p14="http://schemas.microsoft.com/office/powerpoint/2010/main" val="413310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Remaining in the Home:</a:t>
            </a:r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Public Housing &amp; Section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02" y="2307514"/>
            <a:ext cx="2821644" cy="227216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Violence Against Women Act (VAWA)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prohibits public housing authorities from denying admission to any person simply because s/he has been a </a:t>
            </a:r>
            <a:r>
              <a:rPr lang="en-US" sz="1800" b="1" dirty="0">
                <a:solidFill>
                  <a:srgbClr val="755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 victim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2340007" y="2436019"/>
            <a:ext cx="2123979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08894" y="2436019"/>
            <a:ext cx="2228786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>
              <a:solidFill>
                <a:srgbClr val="7557A7"/>
              </a:solidFill>
              <a:latin typeface="Arial"/>
              <a:cs typeface="Arial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77781" y="2436019"/>
            <a:ext cx="2123979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EC459-B3DF-4BDB-B587-54271168280D}"/>
              </a:ext>
            </a:extLst>
          </p:cNvPr>
          <p:cNvSpPr/>
          <p:nvPr/>
        </p:nvSpPr>
        <p:spPr>
          <a:xfrm>
            <a:off x="3498112" y="2307514"/>
            <a:ext cx="2470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Leases must state that domestic violence is </a:t>
            </a:r>
            <a:r>
              <a:rPr lang="en-US" sz="1800" b="1" dirty="0">
                <a:solidFill>
                  <a:srgbClr val="755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good cause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evicting the victim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F8DB62-E8C2-4D80-B332-67C405E4CA67}"/>
              </a:ext>
            </a:extLst>
          </p:cNvPr>
          <p:cNvSpPr/>
          <p:nvPr/>
        </p:nvSpPr>
        <p:spPr>
          <a:xfrm>
            <a:off x="6113721" y="2307514"/>
            <a:ext cx="26368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Project-based Section 8 landlords, or landlords that accept Section 8 vouchers can </a:t>
            </a: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evict an abuser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but still allow the rest of the household to remain</a:t>
            </a:r>
          </a:p>
        </p:txBody>
      </p:sp>
    </p:spTree>
    <p:extLst>
      <p:ext uri="{BB962C8B-B14F-4D97-AF65-F5344CB8AC3E}">
        <p14:creationId xmlns:p14="http://schemas.microsoft.com/office/powerpoint/2010/main" val="84220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73450" y="536988"/>
            <a:ext cx="2153194" cy="776828"/>
            <a:chOff x="3473450" y="666750"/>
            <a:chExt cx="2153194" cy="7768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1296" y="1472896"/>
            <a:ext cx="7886700" cy="101843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  <a:t>Leaving the Home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9302" y="2338017"/>
            <a:ext cx="7781703" cy="14619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While legal protections can help survivors leave a home they share with an abuser, survivors with children face significant relocation challenges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831915" y="4026580"/>
            <a:ext cx="1641475" cy="0"/>
          </a:xfrm>
          <a:prstGeom prst="line">
            <a:avLst/>
          </a:prstGeom>
          <a:ln w="3810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9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102654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Domestic Violence Lease Law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33724" y="43243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846487" y="2907030"/>
            <a:ext cx="2069433" cy="12687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277473" y="2907030"/>
            <a:ext cx="1366520" cy="12687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059236" y="2907030"/>
            <a:ext cx="1356360" cy="12687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03993" y="2907030"/>
            <a:ext cx="1669447" cy="12687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2381" y="2371844"/>
            <a:ext cx="3396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DV survivors may </a:t>
            </a: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end their lease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early without the usual penalties associated with breaking a lease to escape abuse.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00006" y="2371844"/>
            <a:ext cx="401534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Only need </a:t>
            </a: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14 days’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notice before the lease can end.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Survivor must provide proof of the domestic violence.</a:t>
            </a:r>
          </a:p>
        </p:txBody>
      </p:sp>
    </p:spTree>
    <p:extLst>
      <p:ext uri="{BB962C8B-B14F-4D97-AF65-F5344CB8AC3E}">
        <p14:creationId xmlns:p14="http://schemas.microsoft.com/office/powerpoint/2010/main" val="336607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6661"/>
            <a:ext cx="7886700" cy="83300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Leaving the Home: DV Shelter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3" y="2598157"/>
            <a:ext cx="2322097" cy="1889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>
                <a:latin typeface="Arial"/>
                <a:cs typeface="Arial"/>
              </a:rPr>
              <a:t>Do not accept older male children, adult children and household members, pets, etc.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3185481" y="2534362"/>
            <a:ext cx="2917024" cy="197384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>
                <a:latin typeface="Arial"/>
                <a:cs typeface="Arial"/>
              </a:rPr>
              <a:t>Require survivors to leave their job or school, give up their cell phone, refrain from internet/social media activity, etc.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531430" y="2598157"/>
            <a:ext cx="2389286" cy="18891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>
                <a:latin typeface="Arial"/>
                <a:cs typeface="Arial"/>
              </a:rPr>
              <a:t>Will immediately transfer a survivor to another agency when safety concerns arise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21083" y="2074441"/>
            <a:ext cx="7301834" cy="41894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Some DV shelters:</a:t>
            </a:r>
          </a:p>
        </p:txBody>
      </p:sp>
    </p:spTree>
    <p:extLst>
      <p:ext uri="{BB962C8B-B14F-4D97-AF65-F5344CB8AC3E}">
        <p14:creationId xmlns:p14="http://schemas.microsoft.com/office/powerpoint/2010/main" val="256506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Leaving the Home:</a:t>
            </a:r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Parental Kidnapping Protections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11" y="2436019"/>
            <a:ext cx="2356769" cy="2051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It is unlawful to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conceal</a:t>
            </a:r>
            <a:r>
              <a:rPr lang="en-US" dirty="0">
                <a:latin typeface="Arial"/>
                <a:cs typeface="Arial"/>
              </a:rPr>
              <a:t> a child from the other parent or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deprive</a:t>
            </a:r>
            <a:r>
              <a:rPr lang="en-US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other parent of custody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3325878" y="2436019"/>
            <a:ext cx="2549998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“Good Cause Exception”</a:t>
            </a:r>
            <a:r>
              <a:rPr lang="en-US" dirty="0">
                <a:latin typeface="Arial"/>
                <a:cs typeface="Arial"/>
              </a:rPr>
              <a:t> for parents who flee to a confidential location because of DV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214174" y="2436019"/>
            <a:ext cx="2553906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Must file Good Cause form with the DA within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10 days </a:t>
            </a:r>
            <a:r>
              <a:rPr lang="en-US" dirty="0">
                <a:latin typeface="Arial"/>
                <a:cs typeface="Arial"/>
              </a:rPr>
              <a:t>and file for custody of the child within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30 days </a:t>
            </a:r>
          </a:p>
        </p:txBody>
      </p:sp>
    </p:spTree>
    <p:extLst>
      <p:ext uri="{BB962C8B-B14F-4D97-AF65-F5344CB8AC3E}">
        <p14:creationId xmlns:p14="http://schemas.microsoft.com/office/powerpoint/2010/main" val="65041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Leaving the Home: </a:t>
            </a:r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Child Custody Relocation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6019"/>
            <a:ext cx="2203925" cy="2051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It is very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difficult</a:t>
            </a:r>
            <a:r>
              <a:rPr lang="en-US" dirty="0">
                <a:latin typeface="Arial"/>
                <a:cs typeface="Arial"/>
              </a:rPr>
              <a:t> for a survivor to move with their child to another county or state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81237" y="4519924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3136605" y="2353899"/>
            <a:ext cx="2530547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Once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legal</a:t>
            </a:r>
            <a:r>
              <a:rPr lang="en-US" dirty="0">
                <a:latin typeface="Arial"/>
                <a:cs typeface="Arial"/>
              </a:rPr>
              <a:t> action is filed, both parents are prohibited from taking the child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out of state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38704" y="2468610"/>
            <a:ext cx="2219783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1182" y="2342183"/>
            <a:ext cx="261956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latin typeface="Arial"/>
                <a:cs typeface="Arial"/>
              </a:rPr>
              <a:t>It can be hard to get protective and custody orders when </a:t>
            </a:r>
            <a:r>
              <a:rPr lang="en-US" sz="2100" b="1" dirty="0">
                <a:solidFill>
                  <a:srgbClr val="7557A7"/>
                </a:solidFill>
                <a:latin typeface="Arial"/>
                <a:cs typeface="Arial"/>
              </a:rPr>
              <a:t>fleeing </a:t>
            </a:r>
            <a:r>
              <a:rPr lang="en-US" sz="2100" dirty="0">
                <a:latin typeface="Arial"/>
                <a:cs typeface="Arial"/>
              </a:rPr>
              <a:t>from one state to another</a:t>
            </a:r>
            <a:endParaRPr lang="en-US" sz="2100" b="1" dirty="0">
              <a:solidFill>
                <a:srgbClr val="7557A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056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73450" y="528824"/>
            <a:ext cx="2153194" cy="776828"/>
            <a:chOff x="3473450" y="666750"/>
            <a:chExt cx="2153194" cy="7768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1296" y="1472896"/>
            <a:ext cx="7886700" cy="101843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  <a:t>Obtaining a Restraining Order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9302" y="2447526"/>
            <a:ext cx="7781703" cy="135243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Orders issued as part of a Domestic Violence Restraining Order can address and prevent a survivor’s risk of homelessness </a:t>
            </a:r>
            <a:endParaRPr lang="en-US" sz="2200" dirty="0">
              <a:latin typeface="Arial Black" panose="020B0A04020102020204" pitchFamily="34" charset="0"/>
              <a:ea typeface="Adobe Heiti Std R" panose="020B04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737137" y="4198030"/>
            <a:ext cx="1641475" cy="0"/>
          </a:xfrm>
          <a:prstGeom prst="line">
            <a:avLst/>
          </a:prstGeom>
          <a:ln w="3810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380" y="1463138"/>
            <a:ext cx="4086061" cy="2404543"/>
          </a:xfrm>
        </p:spPr>
        <p:txBody>
          <a:bodyPr>
            <a:norm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Arial Black"/>
                <a:cs typeface="Arial Black"/>
              </a:rPr>
              <a:t>DV Survivors who seek </a:t>
            </a:r>
            <a:br>
              <a:rPr lang="en-US" sz="2200" dirty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en-US" sz="2200" dirty="0">
                <a:solidFill>
                  <a:schemeClr val="bg1"/>
                </a:solidFill>
                <a:latin typeface="Arial Black"/>
                <a:cs typeface="Arial Black"/>
              </a:rPr>
              <a:t>help for abuse face a multitude of legal issues that can place them at risk of homelessness.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473450" y="528824"/>
            <a:ext cx="2153194" cy="776828"/>
            <a:chOff x="3473450" y="666750"/>
            <a:chExt cx="2153194" cy="7768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3748088" y="4060638"/>
            <a:ext cx="1641475" cy="0"/>
          </a:xfrm>
          <a:prstGeom prst="line">
            <a:avLst/>
          </a:prstGeom>
          <a:ln w="3810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718FE80B-1EEE-4CFB-BC9E-E43ECFFC01DE}"/>
              </a:ext>
            </a:extLst>
          </p:cNvPr>
          <p:cNvSpPr txBox="1">
            <a:spLocks/>
          </p:cNvSpPr>
          <p:nvPr/>
        </p:nvSpPr>
        <p:spPr>
          <a:xfrm>
            <a:off x="4652654" y="1463137"/>
            <a:ext cx="4020458" cy="240454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00" dirty="0">
                <a:solidFill>
                  <a:schemeClr val="bg1"/>
                </a:solidFill>
                <a:latin typeface="Arial Black"/>
                <a:cs typeface="Arial Black"/>
              </a:rPr>
              <a:t>Appropriate legal action can help prevent this risk and promote long-term housing stability.</a:t>
            </a:r>
          </a:p>
        </p:txBody>
      </p:sp>
    </p:spTree>
    <p:extLst>
      <p:ext uri="{BB962C8B-B14F-4D97-AF65-F5344CB8AC3E}">
        <p14:creationId xmlns:p14="http://schemas.microsoft.com/office/powerpoint/2010/main" val="359454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0131"/>
            <a:ext cx="7886700" cy="101441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Obtaining a DV Restraining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64544"/>
            <a:ext cx="2123979" cy="242278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/>
                <a:cs typeface="Arial"/>
              </a:rPr>
              <a:t>Stay Away </a:t>
            </a:r>
          </a:p>
          <a:p>
            <a:r>
              <a:rPr lang="en-US" sz="2000" dirty="0">
                <a:latin typeface="Arial"/>
                <a:cs typeface="Arial"/>
              </a:rPr>
              <a:t>No Contact</a:t>
            </a:r>
          </a:p>
          <a:p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Child Custody</a:t>
            </a:r>
            <a:r>
              <a:rPr lang="en-US" sz="2000" dirty="0">
                <a:latin typeface="Arial"/>
                <a:cs typeface="Arial"/>
              </a:rPr>
              <a:t>/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Arial"/>
                <a:cs typeface="Arial"/>
              </a:rPr>
              <a:t>   Visitation</a:t>
            </a:r>
          </a:p>
          <a:p>
            <a:r>
              <a:rPr lang="en-US" sz="2000" dirty="0">
                <a:latin typeface="Arial"/>
                <a:cs typeface="Arial"/>
              </a:rPr>
              <a:t>Child/Spousal Support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2340007" y="2064544"/>
            <a:ext cx="2123979" cy="242278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b="1" dirty="0">
                <a:solidFill>
                  <a:srgbClr val="7557A7"/>
                </a:solidFill>
                <a:latin typeface="Arial"/>
                <a:cs typeface="Arial"/>
              </a:rPr>
              <a:t>Move Out Order</a:t>
            </a:r>
          </a:p>
          <a:p>
            <a:r>
              <a:rPr lang="en-US" sz="1900" dirty="0">
                <a:latin typeface="Arial"/>
                <a:cs typeface="Arial"/>
              </a:rPr>
              <a:t>Pets/Animals</a:t>
            </a:r>
          </a:p>
          <a:p>
            <a:r>
              <a:rPr lang="en-US" sz="1900" dirty="0">
                <a:latin typeface="Arial"/>
                <a:cs typeface="Arial"/>
              </a:rPr>
              <a:t>Recording Unlawful Communications</a:t>
            </a:r>
          </a:p>
          <a:p>
            <a:r>
              <a:rPr lang="en-US" sz="1900" dirty="0">
                <a:latin typeface="Arial"/>
                <a:cs typeface="Arial"/>
              </a:rPr>
              <a:t>Property Control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08894" y="2128838"/>
            <a:ext cx="2228786" cy="235849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>
                <a:latin typeface="Arial"/>
                <a:cs typeface="Arial"/>
              </a:rPr>
              <a:t>Property Restraint</a:t>
            </a:r>
          </a:p>
          <a:p>
            <a:r>
              <a:rPr lang="en-US" sz="1900" dirty="0">
                <a:latin typeface="Arial"/>
                <a:cs typeface="Arial"/>
              </a:rPr>
              <a:t>Debt Payment</a:t>
            </a:r>
          </a:p>
          <a:p>
            <a:r>
              <a:rPr lang="en-US" sz="1900" b="1" dirty="0">
                <a:solidFill>
                  <a:srgbClr val="7557A7"/>
                </a:solidFill>
                <a:latin typeface="Arial"/>
                <a:cs typeface="Arial"/>
              </a:rPr>
              <a:t>Restitution</a:t>
            </a:r>
          </a:p>
          <a:p>
            <a:r>
              <a:rPr lang="en-US" sz="1900" dirty="0">
                <a:latin typeface="Arial"/>
                <a:cs typeface="Arial"/>
              </a:rPr>
              <a:t>Attorney’s Fees</a:t>
            </a:r>
          </a:p>
          <a:p>
            <a:r>
              <a:rPr lang="en-US" sz="1900" dirty="0">
                <a:latin typeface="Arial"/>
                <a:cs typeface="Arial"/>
              </a:rPr>
              <a:t>Batterer Intervention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77781" y="2128838"/>
            <a:ext cx="2123979" cy="235849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>
                <a:latin typeface="Arial"/>
                <a:cs typeface="Arial"/>
              </a:rPr>
              <a:t>Firearms Restrictions</a:t>
            </a:r>
          </a:p>
          <a:p>
            <a:r>
              <a:rPr lang="en-US" sz="1900" dirty="0">
                <a:latin typeface="Arial"/>
                <a:cs typeface="Arial"/>
              </a:rPr>
              <a:t>Confidentiality of Address and Identifying Info</a:t>
            </a:r>
          </a:p>
          <a:p>
            <a:r>
              <a:rPr lang="en-US" sz="1900" b="1" dirty="0">
                <a:solidFill>
                  <a:srgbClr val="7557A7"/>
                </a:solidFill>
                <a:latin typeface="Arial"/>
                <a:cs typeface="Arial"/>
              </a:rPr>
              <a:t>Other Orders</a:t>
            </a:r>
          </a:p>
        </p:txBody>
      </p:sp>
    </p:spTree>
    <p:extLst>
      <p:ext uri="{BB962C8B-B14F-4D97-AF65-F5344CB8AC3E}">
        <p14:creationId xmlns:p14="http://schemas.microsoft.com/office/powerpoint/2010/main" val="48765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73450" y="528824"/>
            <a:ext cx="2153194" cy="776828"/>
            <a:chOff x="3473450" y="666750"/>
            <a:chExt cx="2153194" cy="7768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1296" y="1472896"/>
            <a:ext cx="7886700" cy="101843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  <a:t>Achieving Financial Stability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9302" y="2338017"/>
            <a:ext cx="7781703" cy="14619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Most DV survivors are economically dependent on their abusers and need immediate and ongoing financial assistance when they leave the relationship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37137" y="4198030"/>
            <a:ext cx="1641475" cy="0"/>
          </a:xfrm>
          <a:prstGeom prst="line">
            <a:avLst/>
          </a:prstGeom>
          <a:ln w="3810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90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Achieving Financial Stability:</a:t>
            </a:r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Public Benefits and Child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312" y="2436018"/>
            <a:ext cx="3811424" cy="21335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Potential Government Benefits:</a:t>
            </a:r>
          </a:p>
          <a:p>
            <a:r>
              <a:rPr lang="en-US" dirty="0">
                <a:latin typeface="Arial"/>
                <a:cs typeface="Arial"/>
              </a:rPr>
              <a:t>  CalWORKs</a:t>
            </a:r>
          </a:p>
          <a:p>
            <a:r>
              <a:rPr lang="en-US" dirty="0">
                <a:latin typeface="Arial"/>
                <a:cs typeface="Arial"/>
              </a:rPr>
              <a:t>  General Relief</a:t>
            </a:r>
          </a:p>
          <a:p>
            <a:r>
              <a:rPr lang="en-US" dirty="0">
                <a:latin typeface="Arial"/>
                <a:cs typeface="Arial"/>
              </a:rPr>
              <a:t>  SSI/SSDI</a:t>
            </a:r>
          </a:p>
          <a:p>
            <a:r>
              <a:rPr lang="en-US" dirty="0">
                <a:latin typeface="Arial"/>
                <a:cs typeface="Arial"/>
              </a:rPr>
              <a:t>  </a:t>
            </a:r>
            <a:r>
              <a:rPr lang="en-US" dirty="0" err="1">
                <a:latin typeface="Arial"/>
                <a:cs typeface="Arial"/>
              </a:rPr>
              <a:t>CalFresh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2340007" y="2436019"/>
            <a:ext cx="2123979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08894" y="2436019"/>
            <a:ext cx="2228786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>
              <a:solidFill>
                <a:srgbClr val="7557A7"/>
              </a:solidFill>
              <a:latin typeface="Arial"/>
              <a:cs typeface="Arial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77781" y="2436019"/>
            <a:ext cx="2123979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4756" y="2442178"/>
            <a:ext cx="33401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7557A7"/>
                </a:solidFill>
                <a:latin typeface="Arial"/>
                <a:cs typeface="Arial"/>
              </a:rPr>
              <a:t>Child 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Arial"/>
                <a:cs typeface="Arial"/>
              </a:rPr>
              <a:t>Enforcement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latin typeface="Arial"/>
                <a:cs typeface="Arial"/>
              </a:rPr>
              <a:t>Assignment of right to Government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65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1205"/>
            <a:ext cx="7886700" cy="1040887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latin typeface="Arial"/>
                <a:cs typeface="Arial"/>
              </a:rPr>
              <a:t>Achieving Financial Stability:</a:t>
            </a:r>
            <a:br>
              <a:rPr lang="en-US" sz="2600" b="1" dirty="0">
                <a:latin typeface="Arial"/>
                <a:cs typeface="Arial"/>
              </a:rPr>
            </a:br>
            <a:r>
              <a:rPr lang="en-US" sz="2600" b="1" dirty="0">
                <a:latin typeface="Arial"/>
                <a:cs typeface="Arial"/>
              </a:rPr>
              <a:t>Employment Protections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15" y="2600113"/>
            <a:ext cx="4123991" cy="218143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u="sng" dirty="0"/>
              <a:t>All Employers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1800" dirty="0"/>
              <a:t>For taking time off to obtain legal relief </a:t>
            </a:r>
            <a:r>
              <a:rPr lang="en-US" altLang="en-US" sz="1600" dirty="0"/>
              <a:t>(e.g. DVRO)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1800" dirty="0"/>
              <a:t>Because of status as a DV victim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1800" dirty="0"/>
              <a:t>Must provide reasonable accommodations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2340007" y="2436019"/>
            <a:ext cx="2123979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43993" y="2600114"/>
            <a:ext cx="4357767" cy="21323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u="sng" dirty="0"/>
              <a:t>Employers with 25 or more employees</a:t>
            </a:r>
            <a:r>
              <a:rPr lang="en-US" altLang="en-US" sz="2000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1800" dirty="0"/>
              <a:t>For taking time off to seek medical attention, counseling, or services from a DV agency, or to engage in safety planning activities </a:t>
            </a:r>
            <a:r>
              <a:rPr lang="en-US" altLang="en-US" sz="1600" dirty="0"/>
              <a:t>(e.g. temporary relocation)</a:t>
            </a:r>
            <a:r>
              <a:rPr lang="en-US" altLang="en-US" sz="2400" dirty="0"/>
              <a:t>	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77781" y="2436019"/>
            <a:ext cx="2123979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28F1A54-E1E3-4496-8C6A-7C461A6874D8}"/>
              </a:ext>
            </a:extLst>
          </p:cNvPr>
          <p:cNvSpPr txBox="1">
            <a:spLocks/>
          </p:cNvSpPr>
          <p:nvPr/>
        </p:nvSpPr>
        <p:spPr>
          <a:xfrm>
            <a:off x="921083" y="2181172"/>
            <a:ext cx="7301834" cy="41894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Cannot discharge, discriminate or retaliate against employee:</a:t>
            </a:r>
          </a:p>
        </p:txBody>
      </p:sp>
    </p:spTree>
    <p:extLst>
      <p:ext uri="{BB962C8B-B14F-4D97-AF65-F5344CB8AC3E}">
        <p14:creationId xmlns:p14="http://schemas.microsoft.com/office/powerpoint/2010/main" val="207266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73450" y="528824"/>
            <a:ext cx="2153194" cy="776828"/>
            <a:chOff x="3473450" y="666750"/>
            <a:chExt cx="2153194" cy="7768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1296" y="1472896"/>
            <a:ext cx="7886700" cy="101843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  <a:t>Protecting Confidentiality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9302" y="2381693"/>
            <a:ext cx="7781703" cy="141826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Confidentiality is often critical for survivors when they seek help for abuse as unauthorized disclosures about a survivor’s identity and location can place that person and their family members at risk of harm.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47770" y="4112969"/>
            <a:ext cx="1641475" cy="0"/>
          </a:xfrm>
          <a:prstGeom prst="line">
            <a:avLst/>
          </a:prstGeom>
          <a:ln w="3810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56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0131"/>
            <a:ext cx="7886700" cy="101441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Confidentiality: Legal Privileges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64544"/>
            <a:ext cx="2123979" cy="2422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Domestic Violence Counselor-Victim Privilege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2340007" y="2064544"/>
            <a:ext cx="2123979" cy="242278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>
                <a:latin typeface="Arial"/>
                <a:cs typeface="Arial"/>
              </a:rPr>
              <a:t>Sexual Assault Counselor-Victim Privilege	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27614" y="2064544"/>
            <a:ext cx="2310066" cy="242278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>
                <a:latin typeface="Arial"/>
                <a:cs typeface="Arial"/>
              </a:rPr>
              <a:t>Human Trafficking Counselor-Victim Privilege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77781" y="2064544"/>
            <a:ext cx="2123979" cy="242278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1900" dirty="0">
                <a:latin typeface="Arial"/>
                <a:cs typeface="Arial"/>
              </a:rPr>
              <a:t>Attorney-Client Privilege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900" dirty="0">
                <a:latin typeface="Arial"/>
                <a:cs typeface="Arial"/>
              </a:rPr>
              <a:t>Psychotherapist-Patient Privilege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15ECD7D-C3EB-426D-B9F9-4D043DE2EA8C}"/>
              </a:ext>
            </a:extLst>
          </p:cNvPr>
          <p:cNvSpPr txBox="1">
            <a:spLocks/>
          </p:cNvSpPr>
          <p:nvPr/>
        </p:nvSpPr>
        <p:spPr>
          <a:xfrm>
            <a:off x="993076" y="3579823"/>
            <a:ext cx="7301834" cy="90751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="1" dirty="0">
                <a:solidFill>
                  <a:srgbClr val="7557A7"/>
                </a:solidFill>
                <a:latin typeface="Arial"/>
                <a:cs typeface="Arial"/>
              </a:rPr>
              <a:t>Protect a survivor’s confidential information from being disclosed publicly and in criminal, civil, administrative and other legal proceedings without consent </a:t>
            </a:r>
          </a:p>
        </p:txBody>
      </p:sp>
    </p:spTree>
    <p:extLst>
      <p:ext uri="{BB962C8B-B14F-4D97-AF65-F5344CB8AC3E}">
        <p14:creationId xmlns:p14="http://schemas.microsoft.com/office/powerpoint/2010/main" val="291732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14" y="1050131"/>
            <a:ext cx="8537944" cy="101441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Other Confidentiality Protections for </a:t>
            </a:r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DV Survivors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64544"/>
            <a:ext cx="2225276" cy="2624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latin typeface="Arial"/>
                <a:cs typeface="Arial"/>
              </a:rPr>
              <a:t>State and federal laws prohibit victim service providers from disclosing personally identifying information about </a:t>
            </a:r>
            <a:r>
              <a:rPr lang="en-US" sz="1700" b="1" dirty="0">
                <a:solidFill>
                  <a:srgbClr val="7557A7"/>
                </a:solidFill>
                <a:latin typeface="Arial"/>
                <a:cs typeface="Arial"/>
              </a:rPr>
              <a:t>DV, SA, dating violence and stalking </a:t>
            </a:r>
            <a:r>
              <a:rPr lang="en-US" sz="1700" dirty="0">
                <a:latin typeface="Arial"/>
                <a:cs typeface="Arial"/>
              </a:rPr>
              <a:t>victims without consent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6783572" y="2064544"/>
            <a:ext cx="2360428" cy="24870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b="1" u="sng" dirty="0">
                <a:solidFill>
                  <a:srgbClr val="7557A7"/>
                </a:solidFill>
                <a:latin typeface="Arial"/>
                <a:cs typeface="Arial"/>
              </a:rPr>
              <a:t>Caution</a:t>
            </a:r>
            <a:r>
              <a:rPr lang="en-US" sz="1700" dirty="0">
                <a:latin typeface="Arial"/>
                <a:cs typeface="Arial"/>
              </a:rPr>
              <a:t>: A survivor’s confidentiality may be placed at risk when they seek services with a general </a:t>
            </a:r>
            <a:r>
              <a:rPr lang="en-US" sz="1700" b="1" dirty="0">
                <a:solidFill>
                  <a:srgbClr val="7557A7"/>
                </a:solidFill>
                <a:latin typeface="Arial"/>
                <a:cs typeface="Arial"/>
              </a:rPr>
              <a:t>homelessness</a:t>
            </a:r>
            <a:r>
              <a:rPr lang="en-US" sz="1700" dirty="0">
                <a:latin typeface="Arial"/>
                <a:cs typeface="Arial"/>
              </a:rPr>
              <a:t> service provider</a:t>
            </a:r>
          </a:p>
          <a:p>
            <a:pPr marL="0" indent="0">
              <a:buNone/>
            </a:pPr>
            <a:r>
              <a:rPr lang="en-US" sz="1700" dirty="0">
                <a:latin typeface="Arial"/>
                <a:cs typeface="Arial"/>
              </a:rPr>
              <a:t>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203454" y="2096691"/>
            <a:ext cx="2532087" cy="235849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>
                <a:latin typeface="Arial"/>
                <a:cs typeface="Arial"/>
              </a:rPr>
              <a:t>Family court orders can be designed to prevent the disclosure of a shelter or other </a:t>
            </a:r>
            <a:r>
              <a:rPr lang="en-US" sz="1700" b="1" dirty="0">
                <a:solidFill>
                  <a:srgbClr val="7557A7"/>
                </a:solidFill>
                <a:latin typeface="Arial"/>
                <a:cs typeface="Arial"/>
              </a:rPr>
              <a:t>confidential address </a:t>
            </a:r>
            <a:r>
              <a:rPr lang="en-US" sz="1700" dirty="0">
                <a:latin typeface="Arial"/>
                <a:cs typeface="Arial"/>
              </a:rPr>
              <a:t>where the victim resides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77781" y="2128838"/>
            <a:ext cx="2123979" cy="235849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900" b="1" dirty="0">
              <a:solidFill>
                <a:srgbClr val="7557A7"/>
              </a:solidFill>
              <a:latin typeface="Arial"/>
              <a:cs typeface="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E2948FB-047B-4870-BEDE-0A497758D16B}"/>
              </a:ext>
            </a:extLst>
          </p:cNvPr>
          <p:cNvSpPr txBox="1">
            <a:spLocks/>
          </p:cNvSpPr>
          <p:nvPr/>
        </p:nvSpPr>
        <p:spPr>
          <a:xfrm>
            <a:off x="637936" y="3962077"/>
            <a:ext cx="7301834" cy="6282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700" b="1" dirty="0">
              <a:solidFill>
                <a:srgbClr val="7557A7"/>
              </a:solidFill>
              <a:latin typeface="Arial"/>
              <a:cs typeface="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C1B22B9-399E-4765-9E6D-76E3870F18F1}"/>
              </a:ext>
            </a:extLst>
          </p:cNvPr>
          <p:cNvSpPr txBox="1">
            <a:spLocks/>
          </p:cNvSpPr>
          <p:nvPr/>
        </p:nvSpPr>
        <p:spPr>
          <a:xfrm>
            <a:off x="2519916" y="2064544"/>
            <a:ext cx="1683537" cy="233448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b="1" dirty="0">
                <a:solidFill>
                  <a:srgbClr val="7557A7"/>
                </a:solidFill>
                <a:latin typeface="Arial"/>
                <a:cs typeface="Arial"/>
              </a:rPr>
              <a:t>Safe at Home </a:t>
            </a:r>
            <a:r>
              <a:rPr lang="en-US" sz="1700" dirty="0">
                <a:latin typeface="Arial"/>
                <a:cs typeface="Arial"/>
              </a:rPr>
              <a:t>address confidentiality program</a:t>
            </a:r>
          </a:p>
        </p:txBody>
      </p:sp>
    </p:spTree>
    <p:extLst>
      <p:ext uri="{BB962C8B-B14F-4D97-AF65-F5344CB8AC3E}">
        <p14:creationId xmlns:p14="http://schemas.microsoft.com/office/powerpoint/2010/main" val="318899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73450" y="528824"/>
            <a:ext cx="2153194" cy="776828"/>
            <a:chOff x="3473450" y="666750"/>
            <a:chExt cx="2153194" cy="7768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1296" y="1472896"/>
            <a:ext cx="7886700" cy="101843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  <a:t>Accessing Community Resources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9302" y="2381693"/>
            <a:ext cx="7781703" cy="141826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There are many community-based resources that can help DV survivors protect their rights and achieve long-term safety and stability.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47770" y="4112969"/>
            <a:ext cx="1641475" cy="0"/>
          </a:xfrm>
          <a:prstGeom prst="line">
            <a:avLst/>
          </a:prstGeom>
          <a:ln w="3810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76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Criminal Justice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135" y="2425413"/>
            <a:ext cx="2062713" cy="2051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Victim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compensation</a:t>
            </a:r>
            <a:r>
              <a:rPr lang="en-US" dirty="0">
                <a:latin typeface="Arial"/>
                <a:cs typeface="Arial"/>
              </a:rPr>
              <a:t> programs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70604" y="4569446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3072809" y="2402985"/>
            <a:ext cx="2785732" cy="21664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Victim advocates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Arial"/>
                <a:cs typeface="Arial"/>
              </a:rPr>
              <a:t>(court accompaniment/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700" dirty="0">
                <a:latin typeface="Arial"/>
                <a:cs typeface="Arial"/>
              </a:rPr>
              <a:t>orientation, </a:t>
            </a:r>
            <a:r>
              <a:rPr lang="en-US" sz="1700" b="1" dirty="0">
                <a:solidFill>
                  <a:srgbClr val="7557A7"/>
                </a:solidFill>
                <a:latin typeface="Arial"/>
                <a:cs typeface="Arial"/>
              </a:rPr>
              <a:t>restitution</a:t>
            </a:r>
            <a:r>
              <a:rPr lang="en-US" sz="1700" dirty="0">
                <a:latin typeface="Arial"/>
                <a:cs typeface="Arial"/>
              </a:rPr>
              <a:t> assistance, case status notification, etc.)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858540" y="2436019"/>
            <a:ext cx="2498651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Homeless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Citation</a:t>
            </a:r>
            <a:r>
              <a:rPr lang="en-US" dirty="0">
                <a:latin typeface="Arial"/>
                <a:cs typeface="Arial"/>
              </a:rPr>
              <a:t> Clinics</a:t>
            </a:r>
          </a:p>
        </p:txBody>
      </p:sp>
    </p:spTree>
    <p:extLst>
      <p:ext uri="{BB962C8B-B14F-4D97-AF65-F5344CB8AC3E}">
        <p14:creationId xmlns:p14="http://schemas.microsoft.com/office/powerpoint/2010/main" val="274589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Domestic Violence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22205"/>
            <a:ext cx="2123979" cy="226512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/>
                <a:cs typeface="Arial"/>
              </a:rPr>
              <a:t>24-hour Hotlines</a:t>
            </a:r>
          </a:p>
          <a:p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Emergency</a:t>
            </a:r>
            <a:r>
              <a:rPr lang="en-US" sz="2000" dirty="0">
                <a:latin typeface="Arial"/>
                <a:cs typeface="Arial"/>
              </a:rPr>
              <a:t> shelters</a:t>
            </a:r>
          </a:p>
          <a:p>
            <a:r>
              <a:rPr lang="en-US" sz="2000" dirty="0">
                <a:latin typeface="Arial"/>
                <a:cs typeface="Arial"/>
              </a:rPr>
              <a:t>Transitional   housing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2169042" y="2190882"/>
            <a:ext cx="2314195" cy="24115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"/>
                <a:cs typeface="Arial"/>
              </a:rPr>
              <a:t>Counseling/</a:t>
            </a:r>
          </a:p>
          <a:p>
            <a:pPr marL="0" indent="0">
              <a:lnSpc>
                <a:spcPct val="50000"/>
              </a:lnSpc>
              <a:spcBef>
                <a:spcPts val="300"/>
              </a:spcBef>
              <a:buNone/>
            </a:pPr>
            <a:r>
              <a:rPr lang="en-US" sz="2000" dirty="0">
                <a:latin typeface="Arial"/>
                <a:cs typeface="Arial"/>
              </a:rPr>
              <a:t>  support groups</a:t>
            </a:r>
          </a:p>
          <a:p>
            <a:r>
              <a:rPr lang="en-US" sz="2000" dirty="0">
                <a:latin typeface="Arial"/>
                <a:cs typeface="Arial"/>
              </a:rPr>
              <a:t>Advocacy with public agencies</a:t>
            </a:r>
          </a:p>
          <a:p>
            <a:r>
              <a:rPr lang="en-US" sz="2000" dirty="0">
                <a:latin typeface="Arial"/>
                <a:cs typeface="Arial"/>
              </a:rPr>
              <a:t>Court </a:t>
            </a:r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accompaniment</a:t>
            </a: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66116" y="2190882"/>
            <a:ext cx="2228786" cy="22964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Housing</a:t>
            </a:r>
            <a:r>
              <a:rPr lang="en-US" sz="2000" dirty="0">
                <a:latin typeface="Arial"/>
                <a:cs typeface="Arial"/>
              </a:rPr>
              <a:t> placement assistance</a:t>
            </a:r>
          </a:p>
          <a:p>
            <a:r>
              <a:rPr lang="en-US" sz="2000" dirty="0">
                <a:latin typeface="Arial"/>
                <a:cs typeface="Arial"/>
              </a:rPr>
              <a:t>Emergency food, clothing and financial assistance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77781" y="2190882"/>
            <a:ext cx="2123979" cy="22964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"/>
                <a:cs typeface="Arial"/>
              </a:rPr>
              <a:t>Employment assistance</a:t>
            </a:r>
          </a:p>
          <a:p>
            <a:r>
              <a:rPr lang="en-US" sz="2000" dirty="0">
                <a:latin typeface="Arial"/>
                <a:cs typeface="Arial"/>
              </a:rPr>
              <a:t>Crisis intervention</a:t>
            </a:r>
          </a:p>
          <a:p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Safety planning</a:t>
            </a:r>
          </a:p>
        </p:txBody>
      </p:sp>
    </p:spTree>
    <p:extLst>
      <p:ext uri="{BB962C8B-B14F-4D97-AF65-F5344CB8AC3E}">
        <p14:creationId xmlns:p14="http://schemas.microsoft.com/office/powerpoint/2010/main" val="10672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73450" y="528824"/>
            <a:ext cx="2153194" cy="776828"/>
            <a:chOff x="3473450" y="666750"/>
            <a:chExt cx="2153194" cy="7768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1296" y="1472896"/>
            <a:ext cx="7886700" cy="101843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  <a:t>Why Call the Police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9302" y="2338017"/>
            <a:ext cx="7781703" cy="14619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DV survivors who report domestic violence to </a:t>
            </a:r>
            <a:r>
              <a:rPr lang="en-US" sz="2000" b="1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police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 and </a:t>
            </a:r>
            <a:r>
              <a:rPr lang="en-US" sz="2000" b="1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cooperate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with law enforcement 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authorities may be eligible for </a:t>
            </a:r>
            <a:r>
              <a:rPr lang="en-US" sz="2000" b="1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victim compensation benefits,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 immigration relief and crime victim rights. </a:t>
            </a:r>
            <a:r>
              <a:rPr lang="en-US" sz="2000" dirty="0">
                <a:latin typeface="Arial Black" panose="020B0A040201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37137" y="4198030"/>
            <a:ext cx="1641475" cy="0"/>
          </a:xfrm>
          <a:prstGeom prst="line">
            <a:avLst/>
          </a:prstGeom>
          <a:ln w="3810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03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Legal Resources:</a:t>
            </a:r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Services, Challenges and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33" y="2286000"/>
            <a:ext cx="4480182" cy="249554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latin typeface="Arial"/>
                <a:cs typeface="Arial"/>
              </a:rPr>
              <a:t>Agencies providing </a:t>
            </a:r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free legal services</a:t>
            </a:r>
            <a:r>
              <a:rPr lang="en-US" sz="2000" dirty="0">
                <a:latin typeface="Arial"/>
                <a:cs typeface="Arial"/>
              </a:rPr>
              <a:t> may assist with: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>
                <a:latin typeface="Arial"/>
                <a:cs typeface="Arial"/>
              </a:rPr>
              <a:t>Obtaining restraining orders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>
                <a:latin typeface="Arial"/>
                <a:cs typeface="Arial"/>
              </a:rPr>
              <a:t>Child custody and visitation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>
                <a:latin typeface="Arial"/>
                <a:cs typeface="Arial"/>
              </a:rPr>
              <a:t>Housing advocacy </a:t>
            </a:r>
            <a:r>
              <a:rPr lang="en-US" sz="1500" dirty="0">
                <a:latin typeface="Arial"/>
                <a:cs typeface="Arial"/>
              </a:rPr>
              <a:t>(eviction defense, protecting Section 8 vouchers, reasonable accommodations)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>
                <a:latin typeface="Arial"/>
                <a:cs typeface="Arial"/>
              </a:rPr>
              <a:t>Immigration</a:t>
            </a:r>
            <a:r>
              <a:rPr lang="en-US" sz="1800" dirty="0">
                <a:latin typeface="Arial"/>
                <a:cs typeface="Arial"/>
              </a:rPr>
              <a:t>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2359258" y="2436018"/>
            <a:ext cx="2123979" cy="21664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48015" y="2286001"/>
            <a:ext cx="3862699" cy="231647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Many agencies have </a:t>
            </a:r>
            <a:r>
              <a:rPr lang="en-US" sz="2000" b="1" dirty="0">
                <a:solidFill>
                  <a:srgbClr val="7557A7"/>
                </a:solidFill>
                <a:latin typeface="Arial"/>
                <a:cs typeface="Arial"/>
              </a:rPr>
              <a:t>funding restrictions</a:t>
            </a:r>
            <a:r>
              <a:rPr lang="en-US" sz="2000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and limited resources</a:t>
            </a:r>
          </a:p>
          <a:p>
            <a:r>
              <a:rPr lang="en-US" sz="1700" dirty="0">
                <a:latin typeface="Arial"/>
                <a:cs typeface="Arial"/>
              </a:rPr>
              <a:t>Legal services cannot meet the overwhelming need of survivors</a:t>
            </a:r>
          </a:p>
        </p:txBody>
      </p:sp>
    </p:spTree>
    <p:extLst>
      <p:ext uri="{BB962C8B-B14F-4D97-AF65-F5344CB8AC3E}">
        <p14:creationId xmlns:p14="http://schemas.microsoft.com/office/powerpoint/2010/main" val="188307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73450" y="741475"/>
            <a:ext cx="2153194" cy="776828"/>
            <a:chOff x="3473450" y="666750"/>
            <a:chExt cx="2153194" cy="7768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47441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473450" y="666750"/>
              <a:ext cx="1179203" cy="776828"/>
            </a:xfrm>
            <a:prstGeom prst="line">
              <a:avLst/>
            </a:prstGeom>
            <a:ln w="3810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13194" y="2004524"/>
            <a:ext cx="7886700" cy="1408527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 Black" panose="020B0A04020102020204" pitchFamily="34" charset="0"/>
                <a:cs typeface="Arial"/>
              </a:rPr>
              <a:t>Group Exercise: Hypos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94091" y="3942848"/>
            <a:ext cx="1641475" cy="0"/>
          </a:xfrm>
          <a:prstGeom prst="line">
            <a:avLst/>
          </a:prstGeom>
          <a:ln w="3810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83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Why Call the Police: Victim Compensation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018310" y="2436019"/>
            <a:ext cx="2861495" cy="195522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dirty="0"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7F5ABD9-26FA-4131-86A9-A03DD5AA3A2F}"/>
              </a:ext>
            </a:extLst>
          </p:cNvPr>
          <p:cNvSpPr txBox="1">
            <a:spLocks/>
          </p:cNvSpPr>
          <p:nvPr/>
        </p:nvSpPr>
        <p:spPr>
          <a:xfrm>
            <a:off x="849090" y="2084298"/>
            <a:ext cx="7301834" cy="41894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Eligibility:</a:t>
            </a:r>
          </a:p>
          <a:p>
            <a:pPr marL="0" indent="0" algn="ctr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983E82-C128-46B1-AE53-6FAF63B46847}"/>
              </a:ext>
            </a:extLst>
          </p:cNvPr>
          <p:cNvSpPr txBox="1">
            <a:spLocks/>
          </p:cNvSpPr>
          <p:nvPr/>
        </p:nvSpPr>
        <p:spPr>
          <a:xfrm>
            <a:off x="192537" y="2503239"/>
            <a:ext cx="4479306" cy="205143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00"/>
              </a:spcBef>
            </a:pPr>
            <a:r>
              <a:rPr lang="en-US" sz="2000" dirty="0">
                <a:latin typeface="Arial"/>
                <a:cs typeface="Arial"/>
              </a:rPr>
              <a:t>Victim of DV, sexual assault or other specified crimes</a:t>
            </a:r>
          </a:p>
          <a:p>
            <a:pPr lvl="1"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CA resident or crime occurred in CA</a:t>
            </a:r>
          </a:p>
          <a:p>
            <a:pPr lvl="1"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Reasonable cooperation with law enforcement</a:t>
            </a:r>
          </a:p>
          <a:p>
            <a:pPr lvl="1">
              <a:spcBef>
                <a:spcPts val="1200"/>
              </a:spcBef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AE33274-6F99-4B48-BB27-6B183A5C305D}"/>
              </a:ext>
            </a:extLst>
          </p:cNvPr>
          <p:cNvSpPr txBox="1">
            <a:spLocks/>
          </p:cNvSpPr>
          <p:nvPr/>
        </p:nvSpPr>
        <p:spPr>
          <a:xfrm>
            <a:off x="4500007" y="2503239"/>
            <a:ext cx="4397598" cy="20206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00"/>
              </a:spcBef>
            </a:pPr>
            <a:r>
              <a:rPr lang="en-US" sz="1900" dirty="0">
                <a:latin typeface="Arial"/>
                <a:cs typeface="Arial"/>
              </a:rPr>
              <a:t>No other source of reimbursement </a:t>
            </a:r>
            <a:r>
              <a:rPr lang="en-US" sz="1700" dirty="0">
                <a:latin typeface="Arial"/>
                <a:cs typeface="Arial"/>
              </a:rPr>
              <a:t>(i.e. insurance, restitution, worker’s compensation, etc.)</a:t>
            </a:r>
          </a:p>
          <a:p>
            <a:pPr lvl="1">
              <a:spcBef>
                <a:spcPts val="1200"/>
              </a:spcBef>
              <a:buFont typeface="Arial"/>
              <a:buChar char="•"/>
            </a:pPr>
            <a:r>
              <a:rPr lang="en-US" sz="1900" dirty="0">
                <a:latin typeface="Arial"/>
                <a:cs typeface="Arial"/>
              </a:rPr>
              <a:t>Family members may be eligible </a:t>
            </a:r>
            <a:r>
              <a:rPr lang="en-US" sz="1700" dirty="0">
                <a:latin typeface="Arial"/>
                <a:cs typeface="Arial"/>
              </a:rPr>
              <a:t>(parent, grandparent, sibling, spouse/fiancé, child who witnessed DV) </a:t>
            </a:r>
          </a:p>
          <a:p>
            <a:pPr lvl="1">
              <a:spcBef>
                <a:spcPts val="1200"/>
              </a:spcBef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82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14821"/>
            <a:ext cx="7886700" cy="80088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Why Call the Police: Victim Compensation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018310" y="2436019"/>
            <a:ext cx="2861495" cy="195522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dirty="0"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109244" y="4593841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5FE04F5-98A9-4A4A-9A0D-04FEF308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0575" y="1915707"/>
            <a:ext cx="2015110" cy="279326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1800" dirty="0">
                <a:latin typeface="Arial"/>
                <a:cs typeface="Arial"/>
              </a:rPr>
              <a:t>Must be filed within </a:t>
            </a: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3 years </a:t>
            </a:r>
            <a:r>
              <a:rPr lang="en-US" sz="1800" dirty="0">
                <a:latin typeface="Arial"/>
                <a:cs typeface="Arial"/>
              </a:rPr>
              <a:t>of the crime, when crime could have been discovered or victim’s 18</a:t>
            </a:r>
            <a:r>
              <a:rPr lang="en-US" sz="1800" baseline="30000" dirty="0">
                <a:latin typeface="Arial"/>
                <a:cs typeface="Arial"/>
              </a:rPr>
              <a:t>th</a:t>
            </a:r>
            <a:r>
              <a:rPr lang="en-US" sz="1800" dirty="0">
                <a:latin typeface="Arial"/>
                <a:cs typeface="Arial"/>
              </a:rPr>
              <a:t> birthday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031C5AD-DCCA-450B-86EE-D442460C876D}"/>
              </a:ext>
            </a:extLst>
          </p:cNvPr>
          <p:cNvSpPr txBox="1">
            <a:spLocks/>
          </p:cNvSpPr>
          <p:nvPr/>
        </p:nvSpPr>
        <p:spPr>
          <a:xfrm>
            <a:off x="4943909" y="1915707"/>
            <a:ext cx="1988518" cy="267813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Does not </a:t>
            </a:r>
            <a:r>
              <a:rPr lang="en-US" sz="1800" dirty="0">
                <a:latin typeface="Arial"/>
                <a:cs typeface="Arial"/>
              </a:rPr>
              <a:t>cover expenses incurred while </a:t>
            </a: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incarcerated</a:t>
            </a:r>
            <a:r>
              <a:rPr lang="en-US" sz="1800" dirty="0">
                <a:latin typeface="Arial"/>
                <a:cs typeface="Arial"/>
              </a:rPr>
              <a:t>, on probation, parole or community supervision for a violent felony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F8ED3DA-FB2B-41F4-82AF-19BEC8418917}"/>
              </a:ext>
            </a:extLst>
          </p:cNvPr>
          <p:cNvSpPr txBox="1">
            <a:spLocks/>
          </p:cNvSpPr>
          <p:nvPr/>
        </p:nvSpPr>
        <p:spPr>
          <a:xfrm>
            <a:off x="7070651" y="1915706"/>
            <a:ext cx="1945758" cy="257162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Cannot</a:t>
            </a:r>
            <a:r>
              <a:rPr lang="en-US" sz="1800" dirty="0">
                <a:latin typeface="Arial"/>
                <a:cs typeface="Arial"/>
              </a:rPr>
              <a:t> benefit the perpetrator of the crime</a:t>
            </a:r>
            <a:endParaRPr lang="en-US" sz="1800" b="1" dirty="0">
              <a:solidFill>
                <a:srgbClr val="7557A7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CF5D25F-9F5D-4AE8-BDD1-64977430322E}"/>
              </a:ext>
            </a:extLst>
          </p:cNvPr>
          <p:cNvSpPr txBox="1">
            <a:spLocks/>
          </p:cNvSpPr>
          <p:nvPr/>
        </p:nvSpPr>
        <p:spPr>
          <a:xfrm>
            <a:off x="127590" y="1915706"/>
            <a:ext cx="2524761" cy="279326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1800" dirty="0">
                <a:latin typeface="Arial"/>
                <a:cs typeface="Arial"/>
              </a:rPr>
              <a:t>Covers </a:t>
            </a: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relocation</a:t>
            </a:r>
            <a:r>
              <a:rPr lang="en-US" sz="1800" dirty="0">
                <a:latin typeface="Arial"/>
                <a:cs typeface="Arial"/>
              </a:rPr>
              <a:t> expenses, home security improvements, lost wages, </a:t>
            </a: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counseling</a:t>
            </a:r>
            <a:r>
              <a:rPr lang="en-US" sz="1800" dirty="0">
                <a:latin typeface="Arial"/>
                <a:cs typeface="Arial"/>
              </a:rPr>
              <a:t>, medical expenses, </a:t>
            </a:r>
            <a:r>
              <a:rPr lang="en-US" sz="1800" b="1" dirty="0">
                <a:solidFill>
                  <a:srgbClr val="7557A7"/>
                </a:solidFill>
                <a:latin typeface="Arial"/>
                <a:cs typeface="Arial"/>
              </a:rPr>
              <a:t>transportation</a:t>
            </a:r>
            <a:r>
              <a:rPr lang="en-US" sz="1800" dirty="0">
                <a:latin typeface="Arial"/>
                <a:cs typeface="Arial"/>
              </a:rPr>
              <a:t> to appointments</a:t>
            </a:r>
          </a:p>
        </p:txBody>
      </p:sp>
    </p:spTree>
    <p:extLst>
      <p:ext uri="{BB962C8B-B14F-4D97-AF65-F5344CB8AC3E}">
        <p14:creationId xmlns:p14="http://schemas.microsoft.com/office/powerpoint/2010/main" val="14443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91397357-18FA-41E4-B760-BADB7EA49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Why Call the Police: U Visas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99BCAA-FDAC-4067-9D09-5296A972E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11" y="2305878"/>
            <a:ext cx="2522863" cy="2181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Intended to make communities safer by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encouraging</a:t>
            </a:r>
            <a:r>
              <a:rPr lang="en-US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undocumented individuals to report crimes to law enforcement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3F0CFC4-9064-490F-9256-88ADA59933CD}"/>
              </a:ext>
            </a:extLst>
          </p:cNvPr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DAE1C10-7914-4784-83C9-C9DCB959C665}"/>
                </a:ext>
              </a:extLst>
            </p:cNvPr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63E9176-A2C2-4D71-863B-F1A611A90F12}"/>
                </a:ext>
              </a:extLst>
            </p:cNvPr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8C120B5-1F5E-4F6C-9308-7BB892B21F95}"/>
              </a:ext>
            </a:extLst>
          </p:cNvPr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67AC8B5-DA55-4459-972C-30B91EC3C09F}"/>
              </a:ext>
            </a:extLst>
          </p:cNvPr>
          <p:cNvSpPr txBox="1">
            <a:spLocks/>
          </p:cNvSpPr>
          <p:nvPr/>
        </p:nvSpPr>
        <p:spPr>
          <a:xfrm>
            <a:off x="3284883" y="2305878"/>
            <a:ext cx="2590993" cy="218145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Must be a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victim</a:t>
            </a:r>
            <a:r>
              <a:rPr lang="en-US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 DV, sexual assault or other specified crime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679188E-A9C0-4F41-8919-C49143EF39E8}"/>
              </a:ext>
            </a:extLst>
          </p:cNvPr>
          <p:cNvSpPr txBox="1">
            <a:spLocks/>
          </p:cNvSpPr>
          <p:nvPr/>
        </p:nvSpPr>
        <p:spPr>
          <a:xfrm>
            <a:off x="6052931" y="2300908"/>
            <a:ext cx="2715150" cy="218145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Requires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cooperation</a:t>
            </a:r>
            <a:r>
              <a:rPr lang="en-US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with law enforcement authorities that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investigate</a:t>
            </a:r>
            <a:r>
              <a:rPr lang="en-US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and/or prosecute the crime</a:t>
            </a:r>
          </a:p>
        </p:txBody>
      </p:sp>
    </p:spTree>
    <p:extLst>
      <p:ext uri="{BB962C8B-B14F-4D97-AF65-F5344CB8AC3E}">
        <p14:creationId xmlns:p14="http://schemas.microsoft.com/office/powerpoint/2010/main" val="158133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DEE495A-48D2-42CC-ADDA-96C3642D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8645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Why Call the Police: U Visas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2266FE5-F687-474E-9E24-5EF2EDB9C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11" y="2339163"/>
            <a:ext cx="2356769" cy="2148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Eligible</a:t>
            </a:r>
            <a:r>
              <a:rPr lang="en-US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for public assistance upon filing U Visa application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48BC6E-1709-4F99-BD7D-98944BFD8E53}"/>
              </a:ext>
            </a:extLst>
          </p:cNvPr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B8A9F4E-2E24-4E55-AD9C-4805F78DBF24}"/>
                </a:ext>
              </a:extLst>
            </p:cNvPr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80C417-D948-4FCF-8F8B-5A45E0F74056}"/>
                </a:ext>
              </a:extLst>
            </p:cNvPr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52FA38F-56C1-45B4-B67C-EAA90E9997F0}"/>
              </a:ext>
            </a:extLst>
          </p:cNvPr>
          <p:cNvCxnSpPr/>
          <p:nvPr/>
        </p:nvCxnSpPr>
        <p:spPr>
          <a:xfrm>
            <a:off x="4109244" y="4643327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66E2CADD-A129-4235-B2B5-49F9DF8C6C86}"/>
              </a:ext>
            </a:extLst>
          </p:cNvPr>
          <p:cNvSpPr txBox="1">
            <a:spLocks/>
          </p:cNvSpPr>
          <p:nvPr/>
        </p:nvSpPr>
        <p:spPr>
          <a:xfrm>
            <a:off x="3325878" y="2339163"/>
            <a:ext cx="2549998" cy="214817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Issued a work permit upon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approval</a:t>
            </a:r>
            <a:r>
              <a:rPr lang="en-US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 U Visa </a:t>
            </a:r>
            <a:r>
              <a:rPr lang="en-US" sz="1900" dirty="0">
                <a:latin typeface="Arial"/>
                <a:cs typeface="Arial"/>
              </a:rPr>
              <a:t>(or when placed on waitlist for a U Visa if economic need)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87968AA-F25C-4195-BE1F-0248231513A3}"/>
              </a:ext>
            </a:extLst>
          </p:cNvPr>
          <p:cNvSpPr txBox="1">
            <a:spLocks/>
          </p:cNvSpPr>
          <p:nvPr/>
        </p:nvSpPr>
        <p:spPr>
          <a:xfrm>
            <a:off x="6214174" y="2339163"/>
            <a:ext cx="2553906" cy="214817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Work permit provides basis for employment, </a:t>
            </a:r>
            <a:r>
              <a:rPr lang="en-US" b="1" dirty="0">
                <a:solidFill>
                  <a:srgbClr val="7557A7"/>
                </a:solidFill>
                <a:latin typeface="Arial"/>
                <a:cs typeface="Arial"/>
              </a:rPr>
              <a:t>SSN</a:t>
            </a:r>
            <a:r>
              <a:rPr lang="en-US" dirty="0">
                <a:solidFill>
                  <a:srgbClr val="7557A7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and driver license</a:t>
            </a:r>
          </a:p>
        </p:txBody>
      </p:sp>
    </p:spTree>
    <p:extLst>
      <p:ext uri="{BB962C8B-B14F-4D97-AF65-F5344CB8AC3E}">
        <p14:creationId xmlns:p14="http://schemas.microsoft.com/office/powerpoint/2010/main" val="238318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671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Why Call the Police:</a:t>
            </a:r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Other Potential Legal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041" y="2321590"/>
            <a:ext cx="6833360" cy="2217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Arial"/>
                <a:cs typeface="Arial"/>
              </a:rPr>
              <a:t>Police reports and criminal court documents are </a:t>
            </a:r>
            <a:r>
              <a:rPr lang="en-US" sz="2200" b="1" dirty="0">
                <a:solidFill>
                  <a:srgbClr val="7557A7"/>
                </a:solidFill>
                <a:latin typeface="Arial"/>
                <a:cs typeface="Arial"/>
              </a:rPr>
              <a:t>important evidence </a:t>
            </a:r>
            <a:r>
              <a:rPr lang="en-US" sz="2200" dirty="0">
                <a:latin typeface="Arial"/>
                <a:cs typeface="Arial"/>
              </a:rPr>
              <a:t>when a survivor seeks legal relief after abuse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Arial"/>
                <a:cs typeface="Arial"/>
              </a:rPr>
              <a:t>Violence Against Women Act self-petitions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Arial"/>
                <a:cs typeface="Arial"/>
              </a:rPr>
              <a:t>Domestic violence restraining orders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Arial"/>
                <a:cs typeface="Arial"/>
              </a:rPr>
              <a:t>Child custody disputes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6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43" y="1095153"/>
            <a:ext cx="7886700" cy="82934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/>
                <a:cs typeface="Arial"/>
              </a:rPr>
              <a:t>Why Call the Police: Crime Victims’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11" y="2503239"/>
            <a:ext cx="3823520" cy="1984094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Arial"/>
                <a:cs typeface="Arial"/>
              </a:rPr>
              <a:t>Be free from intimidation and abuse throughout the CJ process</a:t>
            </a:r>
          </a:p>
          <a:p>
            <a:pPr>
              <a:spcBef>
                <a:spcPts val="1200"/>
              </a:spcBef>
            </a:pPr>
            <a:r>
              <a:rPr lang="en-US" sz="1900" dirty="0">
                <a:latin typeface="Arial"/>
                <a:cs typeface="Arial"/>
              </a:rPr>
              <a:t>Restitution</a:t>
            </a:r>
          </a:p>
          <a:p>
            <a:pPr>
              <a:spcBef>
                <a:spcPts val="1200"/>
              </a:spcBef>
            </a:pPr>
            <a:r>
              <a:rPr lang="en-US" sz="1900" dirty="0">
                <a:latin typeface="Arial"/>
                <a:cs typeface="Arial"/>
              </a:rPr>
              <a:t>Reasonable notice of court proceedings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27468" y="455083"/>
            <a:ext cx="1289064" cy="472028"/>
            <a:chOff x="2138220" y="201084"/>
            <a:chExt cx="5265957" cy="1928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477099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138220" y="201084"/>
              <a:ext cx="2927078" cy="1928284"/>
            </a:xfrm>
            <a:prstGeom prst="line">
              <a:avLst/>
            </a:prstGeom>
            <a:ln w="254000">
              <a:solidFill>
                <a:srgbClr val="7557A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109244" y="4781550"/>
            <a:ext cx="925512" cy="0"/>
          </a:xfrm>
          <a:prstGeom prst="line">
            <a:avLst/>
          </a:prstGeom>
          <a:ln w="254000">
            <a:solidFill>
              <a:srgbClr val="7557A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3325878" y="2436019"/>
            <a:ext cx="2549998" cy="20513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00007" y="2503239"/>
            <a:ext cx="4268073" cy="198409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>
                <a:latin typeface="Arial"/>
                <a:cs typeface="Arial"/>
              </a:rPr>
              <a:t>Reasonable notice of and reasonable right to confer about certain prosecutorial decisions</a:t>
            </a:r>
          </a:p>
          <a:p>
            <a:pPr>
              <a:spcBef>
                <a:spcPts val="1200"/>
              </a:spcBef>
            </a:pPr>
            <a:r>
              <a:rPr lang="en-US" sz="1900" dirty="0">
                <a:latin typeface="Arial"/>
                <a:cs typeface="Arial"/>
              </a:rPr>
              <a:t>Prevent disclosure of confidential information to defendant or defendant’s attorney/representative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B541798-3F40-48E3-B356-C38B34266DD5}"/>
              </a:ext>
            </a:extLst>
          </p:cNvPr>
          <p:cNvSpPr txBox="1">
            <a:spLocks/>
          </p:cNvSpPr>
          <p:nvPr/>
        </p:nvSpPr>
        <p:spPr>
          <a:xfrm>
            <a:off x="849090" y="1839139"/>
            <a:ext cx="7301834" cy="596880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900" b="1" dirty="0">
                <a:solidFill>
                  <a:srgbClr val="7557A7"/>
                </a:solidFill>
                <a:latin typeface="Arial"/>
                <a:cs typeface="Arial"/>
              </a:rPr>
              <a:t>Victims’ Bill of Rights</a:t>
            </a:r>
          </a:p>
          <a:p>
            <a:pPr marL="0" indent="0" algn="ctr">
              <a:buNone/>
            </a:pPr>
            <a:r>
              <a:rPr lang="en-US" sz="1900" b="1" dirty="0">
                <a:solidFill>
                  <a:srgbClr val="7557A7"/>
                </a:solidFill>
                <a:latin typeface="Arial"/>
                <a:cs typeface="Arial"/>
              </a:rPr>
              <a:t>Right to:</a:t>
            </a:r>
          </a:p>
          <a:p>
            <a:pPr marL="0" indent="0" algn="ctr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211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11026</TotalTime>
  <Words>1342</Words>
  <Application>Microsoft Office PowerPoint</Application>
  <PresentationFormat>On-screen Show (16:9)</PresentationFormat>
  <Paragraphs>162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Adobe Heiti Std R</vt:lpstr>
      <vt:lpstr>Arial</vt:lpstr>
      <vt:lpstr>Arial Black</vt:lpstr>
      <vt:lpstr>Calibri</vt:lpstr>
      <vt:lpstr>Calibri Light</vt:lpstr>
      <vt:lpstr>Office Theme</vt:lpstr>
      <vt:lpstr>PowerPoint Presentation</vt:lpstr>
      <vt:lpstr>DV Survivors who seek  help for abuse face a multitude of legal issues that can place them at risk of homelessness.</vt:lpstr>
      <vt:lpstr>Why Call the Police</vt:lpstr>
      <vt:lpstr>Why Call the Police: Victim Compensation</vt:lpstr>
      <vt:lpstr>Why Call the Police: Victim Compensation</vt:lpstr>
      <vt:lpstr>Why Call the Police: U Visas</vt:lpstr>
      <vt:lpstr>Why Call the Police: U Visas</vt:lpstr>
      <vt:lpstr>Why Call the Police: Other Potential Legal Relief</vt:lpstr>
      <vt:lpstr>Why Call the Police: Crime Victims’ Rights</vt:lpstr>
      <vt:lpstr>Why Call the Police: Challenges to  Cooperation and Abuser Accountability</vt:lpstr>
      <vt:lpstr>How Can a Survivor Safely  Remain in the Home?</vt:lpstr>
      <vt:lpstr>Remaining in the Home: Residence Exclusion Orders</vt:lpstr>
      <vt:lpstr>Remaining in the Home: Public Housing &amp; Section 8</vt:lpstr>
      <vt:lpstr>Leaving the Home</vt:lpstr>
      <vt:lpstr>Domestic Violence Lease Law</vt:lpstr>
      <vt:lpstr>Leaving the Home: DV Shelter Policies</vt:lpstr>
      <vt:lpstr>Leaving the Home: Parental Kidnapping Protections</vt:lpstr>
      <vt:lpstr>Leaving the Home:  Child Custody Relocation Restrictions</vt:lpstr>
      <vt:lpstr>Obtaining a Restraining Order</vt:lpstr>
      <vt:lpstr>Obtaining a DV Restraining Order</vt:lpstr>
      <vt:lpstr>Achieving Financial Stability</vt:lpstr>
      <vt:lpstr>Achieving Financial Stability: Public Benefits and Child Support</vt:lpstr>
      <vt:lpstr>Achieving Financial Stability: Employment Protections</vt:lpstr>
      <vt:lpstr>Protecting Confidentiality</vt:lpstr>
      <vt:lpstr>Confidentiality: Legal Privileges</vt:lpstr>
      <vt:lpstr>Other Confidentiality Protections for  DV Survivors</vt:lpstr>
      <vt:lpstr>Accessing Community Resources</vt:lpstr>
      <vt:lpstr>Criminal Justice Resources</vt:lpstr>
      <vt:lpstr>Domestic Violence Resources</vt:lpstr>
      <vt:lpstr>Legal Resources: Services, Challenges and Limitations</vt:lpstr>
      <vt:lpstr>Group Exercise: Hypos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Violence Shelters:</dc:title>
  <dc:creator>Marci Fukuroda</dc:creator>
  <cp:lastModifiedBy>JoclynG</cp:lastModifiedBy>
  <cp:revision>180</cp:revision>
  <dcterms:created xsi:type="dcterms:W3CDTF">2017-09-15T17:37:37Z</dcterms:created>
  <dcterms:modified xsi:type="dcterms:W3CDTF">2017-10-23T21:35:52Z</dcterms:modified>
</cp:coreProperties>
</file>